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32" r:id="rId2"/>
    <p:sldMasterId id="2147483744" r:id="rId3"/>
    <p:sldMasterId id="2147483756" r:id="rId4"/>
    <p:sldMasterId id="2147483768" r:id="rId5"/>
  </p:sldMasterIdLst>
  <p:notesMasterIdLst>
    <p:notesMasterId r:id="rId37"/>
  </p:notesMasterIdLst>
  <p:sldIdLst>
    <p:sldId id="256" r:id="rId6"/>
    <p:sldId id="280" r:id="rId7"/>
    <p:sldId id="277" r:id="rId8"/>
    <p:sldId id="258" r:id="rId9"/>
    <p:sldId id="260" r:id="rId10"/>
    <p:sldId id="284" r:id="rId11"/>
    <p:sldId id="261" r:id="rId12"/>
    <p:sldId id="262" r:id="rId13"/>
    <p:sldId id="257" r:id="rId14"/>
    <p:sldId id="264" r:id="rId15"/>
    <p:sldId id="265" r:id="rId16"/>
    <p:sldId id="266" r:id="rId17"/>
    <p:sldId id="267" r:id="rId18"/>
    <p:sldId id="268" r:id="rId19"/>
    <p:sldId id="269" r:id="rId20"/>
    <p:sldId id="270" r:id="rId21"/>
    <p:sldId id="283" r:id="rId22"/>
    <p:sldId id="285" r:id="rId23"/>
    <p:sldId id="273" r:id="rId24"/>
    <p:sldId id="272" r:id="rId25"/>
    <p:sldId id="275" r:id="rId26"/>
    <p:sldId id="289" r:id="rId27"/>
    <p:sldId id="274" r:id="rId28"/>
    <p:sldId id="276" r:id="rId29"/>
    <p:sldId id="286" r:id="rId30"/>
    <p:sldId id="288" r:id="rId31"/>
    <p:sldId id="287" r:id="rId32"/>
    <p:sldId id="278" r:id="rId33"/>
    <p:sldId id="281" r:id="rId34"/>
    <p:sldId id="282" r:id="rId35"/>
    <p:sldId id="279" r:id="rId3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00"/>
    <a:srgbClr val="0698BA"/>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41" autoAdjust="0"/>
    <p:restoredTop sz="79967" autoAdjust="0"/>
  </p:normalViewPr>
  <p:slideViewPr>
    <p:cSldViewPr>
      <p:cViewPr varScale="1">
        <p:scale>
          <a:sx n="61" d="100"/>
          <a:sy n="61" d="100"/>
        </p:scale>
        <p:origin x="-134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023C2-9B56-4E2D-B515-119F30C786DC}"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n-US"/>
        </a:p>
      </dgm:t>
    </dgm:pt>
    <dgm:pt modelId="{9647FB53-C326-4725-8C61-06F126A8BA2A}">
      <dgm:prSet phldrT="[Text]"/>
      <dgm:spPr/>
      <dgm:t>
        <a:bodyPr/>
        <a:lstStyle/>
        <a:p>
          <a:r>
            <a:rPr lang="en-US" dirty="0" smtClean="0"/>
            <a:t>Assist struggling students with the writing process</a:t>
          </a:r>
          <a:endParaRPr lang="en-US" dirty="0"/>
        </a:p>
      </dgm:t>
    </dgm:pt>
    <dgm:pt modelId="{EED0BF7F-4C3C-4730-8CEE-0D0B585568B9}" type="parTrans" cxnId="{E11BAD7E-A37C-4791-BFC6-6C3CB1A1B6E9}">
      <dgm:prSet/>
      <dgm:spPr/>
      <dgm:t>
        <a:bodyPr/>
        <a:lstStyle/>
        <a:p>
          <a:endParaRPr lang="en-US"/>
        </a:p>
      </dgm:t>
    </dgm:pt>
    <dgm:pt modelId="{9186E2DC-09C4-4E59-A007-4EEC83BBC4CF}" type="sibTrans" cxnId="{E11BAD7E-A37C-4791-BFC6-6C3CB1A1B6E9}">
      <dgm:prSet/>
      <dgm:spPr/>
      <dgm:t>
        <a:bodyPr/>
        <a:lstStyle/>
        <a:p>
          <a:endParaRPr lang="en-US"/>
        </a:p>
      </dgm:t>
    </dgm:pt>
    <dgm:pt modelId="{6FDA9CAB-9740-4611-86C5-F1205FAF7DBA}">
      <dgm:prSet phldrT="[Text]"/>
      <dgm:spPr/>
      <dgm:t>
        <a:bodyPr/>
        <a:lstStyle/>
        <a:p>
          <a:r>
            <a:rPr lang="en-US" dirty="0" smtClean="0"/>
            <a:t>Promote creative thinking </a:t>
          </a:r>
          <a:endParaRPr lang="en-US" dirty="0"/>
        </a:p>
      </dgm:t>
    </dgm:pt>
    <dgm:pt modelId="{11882085-057A-411A-A969-C24F19063737}" type="parTrans" cxnId="{EE892936-C525-46AE-BA72-19960B8932F9}">
      <dgm:prSet/>
      <dgm:spPr/>
      <dgm:t>
        <a:bodyPr/>
        <a:lstStyle/>
        <a:p>
          <a:endParaRPr lang="en-US"/>
        </a:p>
      </dgm:t>
    </dgm:pt>
    <dgm:pt modelId="{6B1FFBE1-8560-48CF-AD5D-FD7885AE71E8}" type="sibTrans" cxnId="{EE892936-C525-46AE-BA72-19960B8932F9}">
      <dgm:prSet/>
      <dgm:spPr/>
      <dgm:t>
        <a:bodyPr/>
        <a:lstStyle/>
        <a:p>
          <a:endParaRPr lang="en-US"/>
        </a:p>
      </dgm:t>
    </dgm:pt>
    <dgm:pt modelId="{CFCED623-5A66-4604-806A-81E1325E89AE}">
      <dgm:prSet phldrT="[Text]"/>
      <dgm:spPr/>
      <dgm:t>
        <a:bodyPr/>
        <a:lstStyle/>
        <a:p>
          <a:r>
            <a:rPr lang="en-US" dirty="0" smtClean="0"/>
            <a:t>Increase oral fluency </a:t>
          </a:r>
          <a:endParaRPr lang="en-US" dirty="0"/>
        </a:p>
      </dgm:t>
    </dgm:pt>
    <dgm:pt modelId="{E77214A2-9EC4-4296-8904-AE5C0D4D6B72}" type="parTrans" cxnId="{241CD826-CD36-4B09-960C-9BFF8B148E80}">
      <dgm:prSet/>
      <dgm:spPr/>
      <dgm:t>
        <a:bodyPr/>
        <a:lstStyle/>
        <a:p>
          <a:endParaRPr lang="en-US"/>
        </a:p>
      </dgm:t>
    </dgm:pt>
    <dgm:pt modelId="{6E3DF910-315F-470E-8202-69F28E07133F}" type="sibTrans" cxnId="{241CD826-CD36-4B09-960C-9BFF8B148E80}">
      <dgm:prSet/>
      <dgm:spPr/>
      <dgm:t>
        <a:bodyPr/>
        <a:lstStyle/>
        <a:p>
          <a:endParaRPr lang="en-US"/>
        </a:p>
      </dgm:t>
    </dgm:pt>
    <dgm:pt modelId="{E2D91370-78DA-4822-A8F4-561D7393E826}">
      <dgm:prSet phldrT="[Text]"/>
      <dgm:spPr/>
      <dgm:t>
        <a:bodyPr/>
        <a:lstStyle/>
        <a:p>
          <a:r>
            <a:rPr lang="en-US" dirty="0" smtClean="0"/>
            <a:t>Expose students to 21</a:t>
          </a:r>
          <a:r>
            <a:rPr lang="en-US" baseline="30000" dirty="0" smtClean="0"/>
            <a:t>st</a:t>
          </a:r>
          <a:r>
            <a:rPr lang="en-US" dirty="0" smtClean="0"/>
            <a:t> Century technology </a:t>
          </a:r>
          <a:endParaRPr lang="en-US" dirty="0"/>
        </a:p>
      </dgm:t>
    </dgm:pt>
    <dgm:pt modelId="{2C9EEFEE-89A0-42C7-B687-8887A8503309}" type="parTrans" cxnId="{DCC5DA90-D815-4861-BD11-39B208459D4F}">
      <dgm:prSet/>
      <dgm:spPr/>
      <dgm:t>
        <a:bodyPr/>
        <a:lstStyle/>
        <a:p>
          <a:endParaRPr lang="en-US"/>
        </a:p>
      </dgm:t>
    </dgm:pt>
    <dgm:pt modelId="{B443451D-4500-49BE-A772-12FEC056C320}" type="sibTrans" cxnId="{DCC5DA90-D815-4861-BD11-39B208459D4F}">
      <dgm:prSet/>
      <dgm:spPr/>
      <dgm:t>
        <a:bodyPr/>
        <a:lstStyle/>
        <a:p>
          <a:endParaRPr lang="en-US"/>
        </a:p>
      </dgm:t>
    </dgm:pt>
    <dgm:pt modelId="{7F65CC08-5CCF-4ACB-9077-0BE19D4D8FAF}">
      <dgm:prSet phldrT="[Text]"/>
      <dgm:spPr/>
      <dgm:t>
        <a:bodyPr/>
        <a:lstStyle/>
        <a:p>
          <a:r>
            <a:rPr lang="en-US" dirty="0" smtClean="0"/>
            <a:t>Allows students to create a voice </a:t>
          </a:r>
          <a:endParaRPr lang="en-US" dirty="0"/>
        </a:p>
      </dgm:t>
    </dgm:pt>
    <dgm:pt modelId="{0338F17A-E4E1-4EF5-B8BF-E4B395A6B6BA}" type="parTrans" cxnId="{640F3189-411F-454C-828F-2B5704AA14C8}">
      <dgm:prSet/>
      <dgm:spPr/>
      <dgm:t>
        <a:bodyPr/>
        <a:lstStyle/>
        <a:p>
          <a:endParaRPr lang="en-US"/>
        </a:p>
      </dgm:t>
    </dgm:pt>
    <dgm:pt modelId="{04353125-05CF-418E-BAC7-6EDD587D0F74}" type="sibTrans" cxnId="{640F3189-411F-454C-828F-2B5704AA14C8}">
      <dgm:prSet/>
      <dgm:spPr/>
      <dgm:t>
        <a:bodyPr/>
        <a:lstStyle/>
        <a:p>
          <a:endParaRPr lang="en-US"/>
        </a:p>
      </dgm:t>
    </dgm:pt>
    <dgm:pt modelId="{A97F78BB-7FA8-4531-8DCE-3C868FD8E0A1}">
      <dgm:prSet phldrT="[Text]"/>
      <dgm:spPr/>
      <dgm:t>
        <a:bodyPr/>
        <a:lstStyle/>
        <a:p>
          <a:r>
            <a:rPr lang="en-US" dirty="0" smtClean="0"/>
            <a:t>Motivates students through creativity </a:t>
          </a:r>
          <a:endParaRPr lang="en-US" dirty="0"/>
        </a:p>
      </dgm:t>
    </dgm:pt>
    <dgm:pt modelId="{FCE34CE8-B0BE-46D1-A32E-7AD46E09A5EE}" type="parTrans" cxnId="{63B3C95E-7C72-4CF6-8A7C-930ECB50CD7D}">
      <dgm:prSet/>
      <dgm:spPr/>
      <dgm:t>
        <a:bodyPr/>
        <a:lstStyle/>
        <a:p>
          <a:endParaRPr lang="en-US"/>
        </a:p>
      </dgm:t>
    </dgm:pt>
    <dgm:pt modelId="{83B06BFB-9806-4639-80BA-250A44A2BC73}" type="sibTrans" cxnId="{63B3C95E-7C72-4CF6-8A7C-930ECB50CD7D}">
      <dgm:prSet/>
      <dgm:spPr/>
      <dgm:t>
        <a:bodyPr/>
        <a:lstStyle/>
        <a:p>
          <a:endParaRPr lang="en-US"/>
        </a:p>
      </dgm:t>
    </dgm:pt>
    <dgm:pt modelId="{24C1BC23-E40B-4637-8BC0-2008F0791AEA}">
      <dgm:prSet phldrT="[Text]"/>
      <dgm:spPr/>
      <dgm:t>
        <a:bodyPr/>
        <a:lstStyle/>
        <a:p>
          <a:r>
            <a:rPr lang="en-US" dirty="0" smtClean="0"/>
            <a:t>Build public speaking skills </a:t>
          </a:r>
          <a:endParaRPr lang="en-US" dirty="0"/>
        </a:p>
      </dgm:t>
    </dgm:pt>
    <dgm:pt modelId="{1209905A-FD3D-4E6A-8697-93CC43857E54}" type="sibTrans" cxnId="{EC61BA11-B59E-4B7E-9FF3-DA35E2AEF7C9}">
      <dgm:prSet/>
      <dgm:spPr/>
      <dgm:t>
        <a:bodyPr/>
        <a:lstStyle/>
        <a:p>
          <a:endParaRPr lang="en-US"/>
        </a:p>
      </dgm:t>
    </dgm:pt>
    <dgm:pt modelId="{48AE551E-CD6A-45B0-AAE2-C4415C2B8CF8}" type="parTrans" cxnId="{EC61BA11-B59E-4B7E-9FF3-DA35E2AEF7C9}">
      <dgm:prSet/>
      <dgm:spPr/>
      <dgm:t>
        <a:bodyPr/>
        <a:lstStyle/>
        <a:p>
          <a:endParaRPr lang="en-US"/>
        </a:p>
      </dgm:t>
    </dgm:pt>
    <dgm:pt modelId="{946B5D1F-182E-4862-A6BC-06D8934A987D}" type="pres">
      <dgm:prSet presAssocID="{D5B023C2-9B56-4E2D-B515-119F30C786DC}" presName="linear" presStyleCnt="0">
        <dgm:presLayoutVars>
          <dgm:dir/>
          <dgm:animLvl val="lvl"/>
          <dgm:resizeHandles val="exact"/>
        </dgm:presLayoutVars>
      </dgm:prSet>
      <dgm:spPr/>
    </dgm:pt>
    <dgm:pt modelId="{E1463780-899E-42BA-AFD6-34BF1907368C}" type="pres">
      <dgm:prSet presAssocID="{9647FB53-C326-4725-8C61-06F126A8BA2A}" presName="parentLin" presStyleCnt="0"/>
      <dgm:spPr/>
    </dgm:pt>
    <dgm:pt modelId="{70527A54-BC79-4751-A416-CB7AC0670D88}" type="pres">
      <dgm:prSet presAssocID="{9647FB53-C326-4725-8C61-06F126A8BA2A}" presName="parentLeftMargin" presStyleLbl="node1" presStyleIdx="0" presStyleCnt="7"/>
      <dgm:spPr/>
    </dgm:pt>
    <dgm:pt modelId="{92C9B2F1-6B37-4526-9C7B-627A8CA83EBD}" type="pres">
      <dgm:prSet presAssocID="{9647FB53-C326-4725-8C61-06F126A8BA2A}" presName="parentText" presStyleLbl="node1" presStyleIdx="0" presStyleCnt="7">
        <dgm:presLayoutVars>
          <dgm:chMax val="0"/>
          <dgm:bulletEnabled val="1"/>
        </dgm:presLayoutVars>
      </dgm:prSet>
      <dgm:spPr/>
      <dgm:t>
        <a:bodyPr/>
        <a:lstStyle/>
        <a:p>
          <a:endParaRPr lang="en-US"/>
        </a:p>
      </dgm:t>
    </dgm:pt>
    <dgm:pt modelId="{11FD6202-6BAC-4C03-8E16-64B2D05EE5AB}" type="pres">
      <dgm:prSet presAssocID="{9647FB53-C326-4725-8C61-06F126A8BA2A}" presName="negativeSpace" presStyleCnt="0"/>
      <dgm:spPr/>
    </dgm:pt>
    <dgm:pt modelId="{5EB5AC1C-6B18-4A7F-B0CE-F75DE20730BA}" type="pres">
      <dgm:prSet presAssocID="{9647FB53-C326-4725-8C61-06F126A8BA2A}" presName="childText" presStyleLbl="conFgAcc1" presStyleIdx="0" presStyleCnt="7">
        <dgm:presLayoutVars>
          <dgm:bulletEnabled val="1"/>
        </dgm:presLayoutVars>
      </dgm:prSet>
      <dgm:spPr/>
    </dgm:pt>
    <dgm:pt modelId="{17143E18-30C2-499B-9D7F-685C0D3DEFFC}" type="pres">
      <dgm:prSet presAssocID="{9186E2DC-09C4-4E59-A007-4EEC83BBC4CF}" presName="spaceBetweenRectangles" presStyleCnt="0"/>
      <dgm:spPr/>
    </dgm:pt>
    <dgm:pt modelId="{005AE409-75CD-41B3-8677-34007329E11F}" type="pres">
      <dgm:prSet presAssocID="{6FDA9CAB-9740-4611-86C5-F1205FAF7DBA}" presName="parentLin" presStyleCnt="0"/>
      <dgm:spPr/>
    </dgm:pt>
    <dgm:pt modelId="{95EB54B7-215A-47EE-A700-0FAC1F2FB757}" type="pres">
      <dgm:prSet presAssocID="{6FDA9CAB-9740-4611-86C5-F1205FAF7DBA}" presName="parentLeftMargin" presStyleLbl="node1" presStyleIdx="0" presStyleCnt="7"/>
      <dgm:spPr/>
    </dgm:pt>
    <dgm:pt modelId="{04CC21A4-6271-425A-8069-EA3E397AA58C}" type="pres">
      <dgm:prSet presAssocID="{6FDA9CAB-9740-4611-86C5-F1205FAF7DBA}" presName="parentText" presStyleLbl="node1" presStyleIdx="1" presStyleCnt="7">
        <dgm:presLayoutVars>
          <dgm:chMax val="0"/>
          <dgm:bulletEnabled val="1"/>
        </dgm:presLayoutVars>
      </dgm:prSet>
      <dgm:spPr/>
      <dgm:t>
        <a:bodyPr/>
        <a:lstStyle/>
        <a:p>
          <a:endParaRPr lang="en-US"/>
        </a:p>
      </dgm:t>
    </dgm:pt>
    <dgm:pt modelId="{9C5D4FE9-44BF-49C9-8007-B7EE41FA7606}" type="pres">
      <dgm:prSet presAssocID="{6FDA9CAB-9740-4611-86C5-F1205FAF7DBA}" presName="negativeSpace" presStyleCnt="0"/>
      <dgm:spPr/>
    </dgm:pt>
    <dgm:pt modelId="{92BF6DD8-714F-4874-921F-057A6D728F45}" type="pres">
      <dgm:prSet presAssocID="{6FDA9CAB-9740-4611-86C5-F1205FAF7DBA}" presName="childText" presStyleLbl="conFgAcc1" presStyleIdx="1" presStyleCnt="7">
        <dgm:presLayoutVars>
          <dgm:bulletEnabled val="1"/>
        </dgm:presLayoutVars>
      </dgm:prSet>
      <dgm:spPr/>
    </dgm:pt>
    <dgm:pt modelId="{E9CD56C7-7C7B-442F-A232-AAB3D2D744AC}" type="pres">
      <dgm:prSet presAssocID="{6B1FFBE1-8560-48CF-AD5D-FD7885AE71E8}" presName="spaceBetweenRectangles" presStyleCnt="0"/>
      <dgm:spPr/>
    </dgm:pt>
    <dgm:pt modelId="{68C282E6-C3C6-4C36-B566-411933C9991A}" type="pres">
      <dgm:prSet presAssocID="{CFCED623-5A66-4604-806A-81E1325E89AE}" presName="parentLin" presStyleCnt="0"/>
      <dgm:spPr/>
    </dgm:pt>
    <dgm:pt modelId="{E3E1CC50-DA8E-43F6-97AD-DF554A3F5915}" type="pres">
      <dgm:prSet presAssocID="{CFCED623-5A66-4604-806A-81E1325E89AE}" presName="parentLeftMargin" presStyleLbl="node1" presStyleIdx="1" presStyleCnt="7"/>
      <dgm:spPr/>
    </dgm:pt>
    <dgm:pt modelId="{7BFF4B88-2E39-4CDE-BF81-92F706F7373B}" type="pres">
      <dgm:prSet presAssocID="{CFCED623-5A66-4604-806A-81E1325E89AE}" presName="parentText" presStyleLbl="node1" presStyleIdx="2" presStyleCnt="7">
        <dgm:presLayoutVars>
          <dgm:chMax val="0"/>
          <dgm:bulletEnabled val="1"/>
        </dgm:presLayoutVars>
      </dgm:prSet>
      <dgm:spPr/>
    </dgm:pt>
    <dgm:pt modelId="{16662367-5D91-44F5-A566-C8375EA60CCD}" type="pres">
      <dgm:prSet presAssocID="{CFCED623-5A66-4604-806A-81E1325E89AE}" presName="negativeSpace" presStyleCnt="0"/>
      <dgm:spPr/>
    </dgm:pt>
    <dgm:pt modelId="{DE707F12-5395-48B6-997F-3F1CABC9ABE6}" type="pres">
      <dgm:prSet presAssocID="{CFCED623-5A66-4604-806A-81E1325E89AE}" presName="childText" presStyleLbl="conFgAcc1" presStyleIdx="2" presStyleCnt="7">
        <dgm:presLayoutVars>
          <dgm:bulletEnabled val="1"/>
        </dgm:presLayoutVars>
      </dgm:prSet>
      <dgm:spPr/>
    </dgm:pt>
    <dgm:pt modelId="{633D8286-E289-49F2-9758-798461AD02EC}" type="pres">
      <dgm:prSet presAssocID="{6E3DF910-315F-470E-8202-69F28E07133F}" presName="spaceBetweenRectangles" presStyleCnt="0"/>
      <dgm:spPr/>
    </dgm:pt>
    <dgm:pt modelId="{54B08055-DC16-4151-968E-3461FC257BCD}" type="pres">
      <dgm:prSet presAssocID="{24C1BC23-E40B-4637-8BC0-2008F0791AEA}" presName="parentLin" presStyleCnt="0"/>
      <dgm:spPr/>
    </dgm:pt>
    <dgm:pt modelId="{00161794-B508-4983-BD71-3EF0CB34D315}" type="pres">
      <dgm:prSet presAssocID="{24C1BC23-E40B-4637-8BC0-2008F0791AEA}" presName="parentLeftMargin" presStyleLbl="node1" presStyleIdx="2" presStyleCnt="7"/>
      <dgm:spPr/>
    </dgm:pt>
    <dgm:pt modelId="{20E06FB2-F3CD-428E-BB54-754B10001FD1}" type="pres">
      <dgm:prSet presAssocID="{24C1BC23-E40B-4637-8BC0-2008F0791AEA}" presName="parentText" presStyleLbl="node1" presStyleIdx="3" presStyleCnt="7">
        <dgm:presLayoutVars>
          <dgm:chMax val="0"/>
          <dgm:bulletEnabled val="1"/>
        </dgm:presLayoutVars>
      </dgm:prSet>
      <dgm:spPr/>
      <dgm:t>
        <a:bodyPr/>
        <a:lstStyle/>
        <a:p>
          <a:endParaRPr lang="en-US"/>
        </a:p>
      </dgm:t>
    </dgm:pt>
    <dgm:pt modelId="{BB958B09-4067-44C4-813E-053784BCAD6D}" type="pres">
      <dgm:prSet presAssocID="{24C1BC23-E40B-4637-8BC0-2008F0791AEA}" presName="negativeSpace" presStyleCnt="0"/>
      <dgm:spPr/>
    </dgm:pt>
    <dgm:pt modelId="{185C696C-7959-429D-868F-1B94BB1B63DD}" type="pres">
      <dgm:prSet presAssocID="{24C1BC23-E40B-4637-8BC0-2008F0791AEA}" presName="childText" presStyleLbl="conFgAcc1" presStyleIdx="3" presStyleCnt="7">
        <dgm:presLayoutVars>
          <dgm:bulletEnabled val="1"/>
        </dgm:presLayoutVars>
      </dgm:prSet>
      <dgm:spPr/>
    </dgm:pt>
    <dgm:pt modelId="{21F6DEEB-952B-44C5-81CD-B611647D9146}" type="pres">
      <dgm:prSet presAssocID="{1209905A-FD3D-4E6A-8697-93CC43857E54}" presName="spaceBetweenRectangles" presStyleCnt="0"/>
      <dgm:spPr/>
    </dgm:pt>
    <dgm:pt modelId="{E98B9AD4-5F3A-416C-BB87-519BC4912103}" type="pres">
      <dgm:prSet presAssocID="{E2D91370-78DA-4822-A8F4-561D7393E826}" presName="parentLin" presStyleCnt="0"/>
      <dgm:spPr/>
    </dgm:pt>
    <dgm:pt modelId="{D3C6B45F-8C8B-4CD7-9364-8818F0ECCDDB}" type="pres">
      <dgm:prSet presAssocID="{E2D91370-78DA-4822-A8F4-561D7393E826}" presName="parentLeftMargin" presStyleLbl="node1" presStyleIdx="3" presStyleCnt="7"/>
      <dgm:spPr/>
    </dgm:pt>
    <dgm:pt modelId="{5E1526DF-B3E3-467C-91B5-3264A7A96C70}" type="pres">
      <dgm:prSet presAssocID="{E2D91370-78DA-4822-A8F4-561D7393E826}" presName="parentText" presStyleLbl="node1" presStyleIdx="4" presStyleCnt="7">
        <dgm:presLayoutVars>
          <dgm:chMax val="0"/>
          <dgm:bulletEnabled val="1"/>
        </dgm:presLayoutVars>
      </dgm:prSet>
      <dgm:spPr/>
      <dgm:t>
        <a:bodyPr/>
        <a:lstStyle/>
        <a:p>
          <a:endParaRPr lang="en-US"/>
        </a:p>
      </dgm:t>
    </dgm:pt>
    <dgm:pt modelId="{B0442683-7415-4C07-83F1-306B8F9BADA2}" type="pres">
      <dgm:prSet presAssocID="{E2D91370-78DA-4822-A8F4-561D7393E826}" presName="negativeSpace" presStyleCnt="0"/>
      <dgm:spPr/>
    </dgm:pt>
    <dgm:pt modelId="{A0C56652-4DE4-4356-A775-0D51D2ECAF56}" type="pres">
      <dgm:prSet presAssocID="{E2D91370-78DA-4822-A8F4-561D7393E826}" presName="childText" presStyleLbl="conFgAcc1" presStyleIdx="4" presStyleCnt="7">
        <dgm:presLayoutVars>
          <dgm:bulletEnabled val="1"/>
        </dgm:presLayoutVars>
      </dgm:prSet>
      <dgm:spPr/>
    </dgm:pt>
    <dgm:pt modelId="{679BC9EA-D11C-4B58-B035-0CAD5B3B3409}" type="pres">
      <dgm:prSet presAssocID="{B443451D-4500-49BE-A772-12FEC056C320}" presName="spaceBetweenRectangles" presStyleCnt="0"/>
      <dgm:spPr/>
    </dgm:pt>
    <dgm:pt modelId="{16E4027C-A6EE-4185-8259-4437303D2BFC}" type="pres">
      <dgm:prSet presAssocID="{7F65CC08-5CCF-4ACB-9077-0BE19D4D8FAF}" presName="parentLin" presStyleCnt="0"/>
      <dgm:spPr/>
    </dgm:pt>
    <dgm:pt modelId="{B42AD0FC-32D8-4C85-8188-0EA9C85D076A}" type="pres">
      <dgm:prSet presAssocID="{7F65CC08-5CCF-4ACB-9077-0BE19D4D8FAF}" presName="parentLeftMargin" presStyleLbl="node1" presStyleIdx="4" presStyleCnt="7"/>
      <dgm:spPr/>
    </dgm:pt>
    <dgm:pt modelId="{74B6B208-1A33-43B4-9DF6-CB53FE61D0FA}" type="pres">
      <dgm:prSet presAssocID="{7F65CC08-5CCF-4ACB-9077-0BE19D4D8FAF}" presName="parentText" presStyleLbl="node1" presStyleIdx="5" presStyleCnt="7">
        <dgm:presLayoutVars>
          <dgm:chMax val="0"/>
          <dgm:bulletEnabled val="1"/>
        </dgm:presLayoutVars>
      </dgm:prSet>
      <dgm:spPr/>
    </dgm:pt>
    <dgm:pt modelId="{16170460-18C9-45A2-BEAD-EFB03C4ED36D}" type="pres">
      <dgm:prSet presAssocID="{7F65CC08-5CCF-4ACB-9077-0BE19D4D8FAF}" presName="negativeSpace" presStyleCnt="0"/>
      <dgm:spPr/>
    </dgm:pt>
    <dgm:pt modelId="{BD49FB80-2798-4B05-A872-D8CB925131B0}" type="pres">
      <dgm:prSet presAssocID="{7F65CC08-5CCF-4ACB-9077-0BE19D4D8FAF}" presName="childText" presStyleLbl="conFgAcc1" presStyleIdx="5" presStyleCnt="7">
        <dgm:presLayoutVars>
          <dgm:bulletEnabled val="1"/>
        </dgm:presLayoutVars>
      </dgm:prSet>
      <dgm:spPr/>
    </dgm:pt>
    <dgm:pt modelId="{1D86AFB5-EF72-438C-974F-7E8D40AB42C0}" type="pres">
      <dgm:prSet presAssocID="{04353125-05CF-418E-BAC7-6EDD587D0F74}" presName="spaceBetweenRectangles" presStyleCnt="0"/>
      <dgm:spPr/>
    </dgm:pt>
    <dgm:pt modelId="{C179D26D-78FC-4646-B6BB-EB11410181ED}" type="pres">
      <dgm:prSet presAssocID="{A97F78BB-7FA8-4531-8DCE-3C868FD8E0A1}" presName="parentLin" presStyleCnt="0"/>
      <dgm:spPr/>
    </dgm:pt>
    <dgm:pt modelId="{3FCC3E59-9242-4F21-8043-3BA95AB17B4E}" type="pres">
      <dgm:prSet presAssocID="{A97F78BB-7FA8-4531-8DCE-3C868FD8E0A1}" presName="parentLeftMargin" presStyleLbl="node1" presStyleIdx="5" presStyleCnt="7"/>
      <dgm:spPr/>
    </dgm:pt>
    <dgm:pt modelId="{BDD8C638-6C1D-4773-8E21-83900AB34F94}" type="pres">
      <dgm:prSet presAssocID="{A97F78BB-7FA8-4531-8DCE-3C868FD8E0A1}" presName="parentText" presStyleLbl="node1" presStyleIdx="6" presStyleCnt="7">
        <dgm:presLayoutVars>
          <dgm:chMax val="0"/>
          <dgm:bulletEnabled val="1"/>
        </dgm:presLayoutVars>
      </dgm:prSet>
      <dgm:spPr/>
    </dgm:pt>
    <dgm:pt modelId="{A70BBB68-BC91-40DB-A26A-585FE5932905}" type="pres">
      <dgm:prSet presAssocID="{A97F78BB-7FA8-4531-8DCE-3C868FD8E0A1}" presName="negativeSpace" presStyleCnt="0"/>
      <dgm:spPr/>
    </dgm:pt>
    <dgm:pt modelId="{C7A12798-6BA5-4924-B71C-1CB3793C6A75}" type="pres">
      <dgm:prSet presAssocID="{A97F78BB-7FA8-4531-8DCE-3C868FD8E0A1}" presName="childText" presStyleLbl="conFgAcc1" presStyleIdx="6" presStyleCnt="7">
        <dgm:presLayoutVars>
          <dgm:bulletEnabled val="1"/>
        </dgm:presLayoutVars>
      </dgm:prSet>
      <dgm:spPr/>
    </dgm:pt>
  </dgm:ptLst>
  <dgm:cxnLst>
    <dgm:cxn modelId="{63B3C95E-7C72-4CF6-8A7C-930ECB50CD7D}" srcId="{D5B023C2-9B56-4E2D-B515-119F30C786DC}" destId="{A97F78BB-7FA8-4531-8DCE-3C868FD8E0A1}" srcOrd="6" destOrd="0" parTransId="{FCE34CE8-B0BE-46D1-A32E-7AD46E09A5EE}" sibTransId="{83B06BFB-9806-4639-80BA-250A44A2BC73}"/>
    <dgm:cxn modelId="{241CD826-CD36-4B09-960C-9BFF8B148E80}" srcId="{D5B023C2-9B56-4E2D-B515-119F30C786DC}" destId="{CFCED623-5A66-4604-806A-81E1325E89AE}" srcOrd="2" destOrd="0" parTransId="{E77214A2-9EC4-4296-8904-AE5C0D4D6B72}" sibTransId="{6E3DF910-315F-470E-8202-69F28E07133F}"/>
    <dgm:cxn modelId="{33E896F5-10AC-4284-B980-B6DBEDB29F9B}" type="presOf" srcId="{E2D91370-78DA-4822-A8F4-561D7393E826}" destId="{5E1526DF-B3E3-467C-91B5-3264A7A96C70}" srcOrd="1" destOrd="0" presId="urn:microsoft.com/office/officeart/2005/8/layout/list1"/>
    <dgm:cxn modelId="{A5FE4060-6001-485B-8DEF-C508274157ED}" type="presOf" srcId="{7F65CC08-5CCF-4ACB-9077-0BE19D4D8FAF}" destId="{B42AD0FC-32D8-4C85-8188-0EA9C85D076A}" srcOrd="0" destOrd="0" presId="urn:microsoft.com/office/officeart/2005/8/layout/list1"/>
    <dgm:cxn modelId="{53820627-01F4-4B80-AEC9-AF0736FDBFEE}" type="presOf" srcId="{A97F78BB-7FA8-4531-8DCE-3C868FD8E0A1}" destId="{BDD8C638-6C1D-4773-8E21-83900AB34F94}" srcOrd="1" destOrd="0" presId="urn:microsoft.com/office/officeart/2005/8/layout/list1"/>
    <dgm:cxn modelId="{E11BAD7E-A37C-4791-BFC6-6C3CB1A1B6E9}" srcId="{D5B023C2-9B56-4E2D-B515-119F30C786DC}" destId="{9647FB53-C326-4725-8C61-06F126A8BA2A}" srcOrd="0" destOrd="0" parTransId="{EED0BF7F-4C3C-4730-8CEE-0D0B585568B9}" sibTransId="{9186E2DC-09C4-4E59-A007-4EEC83BBC4CF}"/>
    <dgm:cxn modelId="{CC934B87-0699-4638-A6B7-C3A830FF54AE}" type="presOf" srcId="{E2D91370-78DA-4822-A8F4-561D7393E826}" destId="{D3C6B45F-8C8B-4CD7-9364-8818F0ECCDDB}" srcOrd="0" destOrd="0" presId="urn:microsoft.com/office/officeart/2005/8/layout/list1"/>
    <dgm:cxn modelId="{F3DA99C9-6D57-4BBA-82FD-87E27D124BC0}" type="presOf" srcId="{6FDA9CAB-9740-4611-86C5-F1205FAF7DBA}" destId="{95EB54B7-215A-47EE-A700-0FAC1F2FB757}" srcOrd="0" destOrd="0" presId="urn:microsoft.com/office/officeart/2005/8/layout/list1"/>
    <dgm:cxn modelId="{1C53302F-1102-4D57-B047-83AF9F39BDB5}" type="presOf" srcId="{24C1BC23-E40B-4637-8BC0-2008F0791AEA}" destId="{20E06FB2-F3CD-428E-BB54-754B10001FD1}" srcOrd="1" destOrd="0" presId="urn:microsoft.com/office/officeart/2005/8/layout/list1"/>
    <dgm:cxn modelId="{DCC5DA90-D815-4861-BD11-39B208459D4F}" srcId="{D5B023C2-9B56-4E2D-B515-119F30C786DC}" destId="{E2D91370-78DA-4822-A8F4-561D7393E826}" srcOrd="4" destOrd="0" parTransId="{2C9EEFEE-89A0-42C7-B687-8887A8503309}" sibTransId="{B443451D-4500-49BE-A772-12FEC056C320}"/>
    <dgm:cxn modelId="{CE4B85DD-A15F-4563-9B0E-B4222B4D80DF}" type="presOf" srcId="{D5B023C2-9B56-4E2D-B515-119F30C786DC}" destId="{946B5D1F-182E-4862-A6BC-06D8934A987D}" srcOrd="0" destOrd="0" presId="urn:microsoft.com/office/officeart/2005/8/layout/list1"/>
    <dgm:cxn modelId="{15FB0F4C-DDD4-47EA-B676-E9EF4BCA57AB}" type="presOf" srcId="{A97F78BB-7FA8-4531-8DCE-3C868FD8E0A1}" destId="{3FCC3E59-9242-4F21-8043-3BA95AB17B4E}" srcOrd="0" destOrd="0" presId="urn:microsoft.com/office/officeart/2005/8/layout/list1"/>
    <dgm:cxn modelId="{31A3956F-D061-461C-B455-DCC31C1F3B45}" type="presOf" srcId="{9647FB53-C326-4725-8C61-06F126A8BA2A}" destId="{70527A54-BC79-4751-A416-CB7AC0670D88}" srcOrd="0" destOrd="0" presId="urn:microsoft.com/office/officeart/2005/8/layout/list1"/>
    <dgm:cxn modelId="{3557E476-7039-4268-8987-3A3C62E27AA2}" type="presOf" srcId="{6FDA9CAB-9740-4611-86C5-F1205FAF7DBA}" destId="{04CC21A4-6271-425A-8069-EA3E397AA58C}" srcOrd="1" destOrd="0" presId="urn:microsoft.com/office/officeart/2005/8/layout/list1"/>
    <dgm:cxn modelId="{A43EA5B2-CAD1-4B01-B365-ACDB465460E8}" type="presOf" srcId="{9647FB53-C326-4725-8C61-06F126A8BA2A}" destId="{92C9B2F1-6B37-4526-9C7B-627A8CA83EBD}" srcOrd="1" destOrd="0" presId="urn:microsoft.com/office/officeart/2005/8/layout/list1"/>
    <dgm:cxn modelId="{223FE827-BB08-46FF-A297-AEBA55A9B972}" type="presOf" srcId="{CFCED623-5A66-4604-806A-81E1325E89AE}" destId="{7BFF4B88-2E39-4CDE-BF81-92F706F7373B}" srcOrd="1" destOrd="0" presId="urn:microsoft.com/office/officeart/2005/8/layout/list1"/>
    <dgm:cxn modelId="{4B7AF277-AEA6-448F-8B03-3DCBDA5BBF22}" type="presOf" srcId="{CFCED623-5A66-4604-806A-81E1325E89AE}" destId="{E3E1CC50-DA8E-43F6-97AD-DF554A3F5915}" srcOrd="0" destOrd="0" presId="urn:microsoft.com/office/officeart/2005/8/layout/list1"/>
    <dgm:cxn modelId="{6C45817F-1F61-4631-8A95-0AF5B1A34433}" type="presOf" srcId="{24C1BC23-E40B-4637-8BC0-2008F0791AEA}" destId="{00161794-B508-4983-BD71-3EF0CB34D315}" srcOrd="0" destOrd="0" presId="urn:microsoft.com/office/officeart/2005/8/layout/list1"/>
    <dgm:cxn modelId="{A89E988E-0A39-4A37-8BD1-D9A65D7C16E0}" type="presOf" srcId="{7F65CC08-5CCF-4ACB-9077-0BE19D4D8FAF}" destId="{74B6B208-1A33-43B4-9DF6-CB53FE61D0FA}" srcOrd="1" destOrd="0" presId="urn:microsoft.com/office/officeart/2005/8/layout/list1"/>
    <dgm:cxn modelId="{EE892936-C525-46AE-BA72-19960B8932F9}" srcId="{D5B023C2-9B56-4E2D-B515-119F30C786DC}" destId="{6FDA9CAB-9740-4611-86C5-F1205FAF7DBA}" srcOrd="1" destOrd="0" parTransId="{11882085-057A-411A-A969-C24F19063737}" sibTransId="{6B1FFBE1-8560-48CF-AD5D-FD7885AE71E8}"/>
    <dgm:cxn modelId="{640F3189-411F-454C-828F-2B5704AA14C8}" srcId="{D5B023C2-9B56-4E2D-B515-119F30C786DC}" destId="{7F65CC08-5CCF-4ACB-9077-0BE19D4D8FAF}" srcOrd="5" destOrd="0" parTransId="{0338F17A-E4E1-4EF5-B8BF-E4B395A6B6BA}" sibTransId="{04353125-05CF-418E-BAC7-6EDD587D0F74}"/>
    <dgm:cxn modelId="{EC61BA11-B59E-4B7E-9FF3-DA35E2AEF7C9}" srcId="{D5B023C2-9B56-4E2D-B515-119F30C786DC}" destId="{24C1BC23-E40B-4637-8BC0-2008F0791AEA}" srcOrd="3" destOrd="0" parTransId="{48AE551E-CD6A-45B0-AAE2-C4415C2B8CF8}" sibTransId="{1209905A-FD3D-4E6A-8697-93CC43857E54}"/>
    <dgm:cxn modelId="{5BF19D0E-FC14-4614-A608-7149ABCFBCF8}" type="presParOf" srcId="{946B5D1F-182E-4862-A6BC-06D8934A987D}" destId="{E1463780-899E-42BA-AFD6-34BF1907368C}" srcOrd="0" destOrd="0" presId="urn:microsoft.com/office/officeart/2005/8/layout/list1"/>
    <dgm:cxn modelId="{F511361C-271E-4156-9FB6-C3D810ADE063}" type="presParOf" srcId="{E1463780-899E-42BA-AFD6-34BF1907368C}" destId="{70527A54-BC79-4751-A416-CB7AC0670D88}" srcOrd="0" destOrd="0" presId="urn:microsoft.com/office/officeart/2005/8/layout/list1"/>
    <dgm:cxn modelId="{5A292A05-1731-49D5-BC91-80348181E9E7}" type="presParOf" srcId="{E1463780-899E-42BA-AFD6-34BF1907368C}" destId="{92C9B2F1-6B37-4526-9C7B-627A8CA83EBD}" srcOrd="1" destOrd="0" presId="urn:microsoft.com/office/officeart/2005/8/layout/list1"/>
    <dgm:cxn modelId="{8A17F44D-6A38-4F87-9C3C-E6EC80AD980D}" type="presParOf" srcId="{946B5D1F-182E-4862-A6BC-06D8934A987D}" destId="{11FD6202-6BAC-4C03-8E16-64B2D05EE5AB}" srcOrd="1" destOrd="0" presId="urn:microsoft.com/office/officeart/2005/8/layout/list1"/>
    <dgm:cxn modelId="{DDE4D5AA-70E7-4B99-97E8-32228D3F5A54}" type="presParOf" srcId="{946B5D1F-182E-4862-A6BC-06D8934A987D}" destId="{5EB5AC1C-6B18-4A7F-B0CE-F75DE20730BA}" srcOrd="2" destOrd="0" presId="urn:microsoft.com/office/officeart/2005/8/layout/list1"/>
    <dgm:cxn modelId="{3D6730BE-7FF1-4BA3-AFEE-4391DDCD5C46}" type="presParOf" srcId="{946B5D1F-182E-4862-A6BC-06D8934A987D}" destId="{17143E18-30C2-499B-9D7F-685C0D3DEFFC}" srcOrd="3" destOrd="0" presId="urn:microsoft.com/office/officeart/2005/8/layout/list1"/>
    <dgm:cxn modelId="{32152A92-7894-4DE5-B2DD-3DF3E667F38A}" type="presParOf" srcId="{946B5D1F-182E-4862-A6BC-06D8934A987D}" destId="{005AE409-75CD-41B3-8677-34007329E11F}" srcOrd="4" destOrd="0" presId="urn:microsoft.com/office/officeart/2005/8/layout/list1"/>
    <dgm:cxn modelId="{E8736C8C-B8EF-407D-A0EF-8AE0B74025E1}" type="presParOf" srcId="{005AE409-75CD-41B3-8677-34007329E11F}" destId="{95EB54B7-215A-47EE-A700-0FAC1F2FB757}" srcOrd="0" destOrd="0" presId="urn:microsoft.com/office/officeart/2005/8/layout/list1"/>
    <dgm:cxn modelId="{9CF36E87-3AF8-4851-9078-7351ADE43358}" type="presParOf" srcId="{005AE409-75CD-41B3-8677-34007329E11F}" destId="{04CC21A4-6271-425A-8069-EA3E397AA58C}" srcOrd="1" destOrd="0" presId="urn:microsoft.com/office/officeart/2005/8/layout/list1"/>
    <dgm:cxn modelId="{2F2202D4-AED0-42E4-BA22-E17A74F3710F}" type="presParOf" srcId="{946B5D1F-182E-4862-A6BC-06D8934A987D}" destId="{9C5D4FE9-44BF-49C9-8007-B7EE41FA7606}" srcOrd="5" destOrd="0" presId="urn:microsoft.com/office/officeart/2005/8/layout/list1"/>
    <dgm:cxn modelId="{BD53D88F-4FA8-4108-8E13-2834BE679770}" type="presParOf" srcId="{946B5D1F-182E-4862-A6BC-06D8934A987D}" destId="{92BF6DD8-714F-4874-921F-057A6D728F45}" srcOrd="6" destOrd="0" presId="urn:microsoft.com/office/officeart/2005/8/layout/list1"/>
    <dgm:cxn modelId="{D84D10AB-8E4C-4980-9337-61283BB06164}" type="presParOf" srcId="{946B5D1F-182E-4862-A6BC-06D8934A987D}" destId="{E9CD56C7-7C7B-442F-A232-AAB3D2D744AC}" srcOrd="7" destOrd="0" presId="urn:microsoft.com/office/officeart/2005/8/layout/list1"/>
    <dgm:cxn modelId="{6DC7A820-3D36-4673-9625-6C819F6D55B8}" type="presParOf" srcId="{946B5D1F-182E-4862-A6BC-06D8934A987D}" destId="{68C282E6-C3C6-4C36-B566-411933C9991A}" srcOrd="8" destOrd="0" presId="urn:microsoft.com/office/officeart/2005/8/layout/list1"/>
    <dgm:cxn modelId="{5F0C3486-E457-40EC-BEDA-9D9FEA434A5C}" type="presParOf" srcId="{68C282E6-C3C6-4C36-B566-411933C9991A}" destId="{E3E1CC50-DA8E-43F6-97AD-DF554A3F5915}" srcOrd="0" destOrd="0" presId="urn:microsoft.com/office/officeart/2005/8/layout/list1"/>
    <dgm:cxn modelId="{77DDB59B-917F-4DDD-ACD1-BF1ECA7E6000}" type="presParOf" srcId="{68C282E6-C3C6-4C36-B566-411933C9991A}" destId="{7BFF4B88-2E39-4CDE-BF81-92F706F7373B}" srcOrd="1" destOrd="0" presId="urn:microsoft.com/office/officeart/2005/8/layout/list1"/>
    <dgm:cxn modelId="{BC2241E8-EAC6-45CD-AD14-DE920F005FB0}" type="presParOf" srcId="{946B5D1F-182E-4862-A6BC-06D8934A987D}" destId="{16662367-5D91-44F5-A566-C8375EA60CCD}" srcOrd="9" destOrd="0" presId="urn:microsoft.com/office/officeart/2005/8/layout/list1"/>
    <dgm:cxn modelId="{7E2EAD85-5526-4AE8-839A-4272766E03FA}" type="presParOf" srcId="{946B5D1F-182E-4862-A6BC-06D8934A987D}" destId="{DE707F12-5395-48B6-997F-3F1CABC9ABE6}" srcOrd="10" destOrd="0" presId="urn:microsoft.com/office/officeart/2005/8/layout/list1"/>
    <dgm:cxn modelId="{7ADE0A63-B8BD-4A86-AB19-AB84DA6CCB79}" type="presParOf" srcId="{946B5D1F-182E-4862-A6BC-06D8934A987D}" destId="{633D8286-E289-49F2-9758-798461AD02EC}" srcOrd="11" destOrd="0" presId="urn:microsoft.com/office/officeart/2005/8/layout/list1"/>
    <dgm:cxn modelId="{02B5E3D0-F42A-40CC-A677-F7C0F1FE1281}" type="presParOf" srcId="{946B5D1F-182E-4862-A6BC-06D8934A987D}" destId="{54B08055-DC16-4151-968E-3461FC257BCD}" srcOrd="12" destOrd="0" presId="urn:microsoft.com/office/officeart/2005/8/layout/list1"/>
    <dgm:cxn modelId="{B407DA54-56B0-4F74-889E-8B1EFBF447A8}" type="presParOf" srcId="{54B08055-DC16-4151-968E-3461FC257BCD}" destId="{00161794-B508-4983-BD71-3EF0CB34D315}" srcOrd="0" destOrd="0" presId="urn:microsoft.com/office/officeart/2005/8/layout/list1"/>
    <dgm:cxn modelId="{AD004E27-1539-41DF-9C63-D0D06E1B4F16}" type="presParOf" srcId="{54B08055-DC16-4151-968E-3461FC257BCD}" destId="{20E06FB2-F3CD-428E-BB54-754B10001FD1}" srcOrd="1" destOrd="0" presId="urn:microsoft.com/office/officeart/2005/8/layout/list1"/>
    <dgm:cxn modelId="{D981D0CB-B71A-4CA3-BECA-83DAE9A71C34}" type="presParOf" srcId="{946B5D1F-182E-4862-A6BC-06D8934A987D}" destId="{BB958B09-4067-44C4-813E-053784BCAD6D}" srcOrd="13" destOrd="0" presId="urn:microsoft.com/office/officeart/2005/8/layout/list1"/>
    <dgm:cxn modelId="{69DD4B89-796E-4BAC-AB50-5BD5FFE5EFC1}" type="presParOf" srcId="{946B5D1F-182E-4862-A6BC-06D8934A987D}" destId="{185C696C-7959-429D-868F-1B94BB1B63DD}" srcOrd="14" destOrd="0" presId="urn:microsoft.com/office/officeart/2005/8/layout/list1"/>
    <dgm:cxn modelId="{ACF0F938-953A-4E39-BCA7-90AF42A8CF75}" type="presParOf" srcId="{946B5D1F-182E-4862-A6BC-06D8934A987D}" destId="{21F6DEEB-952B-44C5-81CD-B611647D9146}" srcOrd="15" destOrd="0" presId="urn:microsoft.com/office/officeart/2005/8/layout/list1"/>
    <dgm:cxn modelId="{3B4AE33A-C18B-419F-8BCF-868FB8D286A8}" type="presParOf" srcId="{946B5D1F-182E-4862-A6BC-06D8934A987D}" destId="{E98B9AD4-5F3A-416C-BB87-519BC4912103}" srcOrd="16" destOrd="0" presId="urn:microsoft.com/office/officeart/2005/8/layout/list1"/>
    <dgm:cxn modelId="{B128C9D2-67C4-452A-9DEF-E0700AC49FD9}" type="presParOf" srcId="{E98B9AD4-5F3A-416C-BB87-519BC4912103}" destId="{D3C6B45F-8C8B-4CD7-9364-8818F0ECCDDB}" srcOrd="0" destOrd="0" presId="urn:microsoft.com/office/officeart/2005/8/layout/list1"/>
    <dgm:cxn modelId="{58A4C365-4CA8-4A0B-90E3-95CD1C3BF34B}" type="presParOf" srcId="{E98B9AD4-5F3A-416C-BB87-519BC4912103}" destId="{5E1526DF-B3E3-467C-91B5-3264A7A96C70}" srcOrd="1" destOrd="0" presId="urn:microsoft.com/office/officeart/2005/8/layout/list1"/>
    <dgm:cxn modelId="{594D5613-C1A9-4496-910E-03F455674F93}" type="presParOf" srcId="{946B5D1F-182E-4862-A6BC-06D8934A987D}" destId="{B0442683-7415-4C07-83F1-306B8F9BADA2}" srcOrd="17" destOrd="0" presId="urn:microsoft.com/office/officeart/2005/8/layout/list1"/>
    <dgm:cxn modelId="{D184EC55-C3D4-4784-A907-5EBFD58F9E29}" type="presParOf" srcId="{946B5D1F-182E-4862-A6BC-06D8934A987D}" destId="{A0C56652-4DE4-4356-A775-0D51D2ECAF56}" srcOrd="18" destOrd="0" presId="urn:microsoft.com/office/officeart/2005/8/layout/list1"/>
    <dgm:cxn modelId="{E2338631-D478-4E08-8C74-3A0184A4FB58}" type="presParOf" srcId="{946B5D1F-182E-4862-A6BC-06D8934A987D}" destId="{679BC9EA-D11C-4B58-B035-0CAD5B3B3409}" srcOrd="19" destOrd="0" presId="urn:microsoft.com/office/officeart/2005/8/layout/list1"/>
    <dgm:cxn modelId="{4514B9D8-56E9-40E9-918C-4A09BFA29070}" type="presParOf" srcId="{946B5D1F-182E-4862-A6BC-06D8934A987D}" destId="{16E4027C-A6EE-4185-8259-4437303D2BFC}" srcOrd="20" destOrd="0" presId="urn:microsoft.com/office/officeart/2005/8/layout/list1"/>
    <dgm:cxn modelId="{AF3129C9-B6D8-4F2D-9BE7-CB6D5A9ADAA4}" type="presParOf" srcId="{16E4027C-A6EE-4185-8259-4437303D2BFC}" destId="{B42AD0FC-32D8-4C85-8188-0EA9C85D076A}" srcOrd="0" destOrd="0" presId="urn:microsoft.com/office/officeart/2005/8/layout/list1"/>
    <dgm:cxn modelId="{70BB5069-646F-4469-BD5E-7E0AB0A09949}" type="presParOf" srcId="{16E4027C-A6EE-4185-8259-4437303D2BFC}" destId="{74B6B208-1A33-43B4-9DF6-CB53FE61D0FA}" srcOrd="1" destOrd="0" presId="urn:microsoft.com/office/officeart/2005/8/layout/list1"/>
    <dgm:cxn modelId="{65103C21-4917-4AA8-AAB3-301D9D819FB6}" type="presParOf" srcId="{946B5D1F-182E-4862-A6BC-06D8934A987D}" destId="{16170460-18C9-45A2-BEAD-EFB03C4ED36D}" srcOrd="21" destOrd="0" presId="urn:microsoft.com/office/officeart/2005/8/layout/list1"/>
    <dgm:cxn modelId="{A9420975-13C9-452F-94B1-7FAACE9810FD}" type="presParOf" srcId="{946B5D1F-182E-4862-A6BC-06D8934A987D}" destId="{BD49FB80-2798-4B05-A872-D8CB925131B0}" srcOrd="22" destOrd="0" presId="urn:microsoft.com/office/officeart/2005/8/layout/list1"/>
    <dgm:cxn modelId="{0B851B2C-3C0B-40E8-A7F6-812114864532}" type="presParOf" srcId="{946B5D1F-182E-4862-A6BC-06D8934A987D}" destId="{1D86AFB5-EF72-438C-974F-7E8D40AB42C0}" srcOrd="23" destOrd="0" presId="urn:microsoft.com/office/officeart/2005/8/layout/list1"/>
    <dgm:cxn modelId="{5D8FE594-ED66-4909-9693-C8344BD2811C}" type="presParOf" srcId="{946B5D1F-182E-4862-A6BC-06D8934A987D}" destId="{C179D26D-78FC-4646-B6BB-EB11410181ED}" srcOrd="24" destOrd="0" presId="urn:microsoft.com/office/officeart/2005/8/layout/list1"/>
    <dgm:cxn modelId="{3E211D26-032B-4EEF-A73F-0B9998F68EBF}" type="presParOf" srcId="{C179D26D-78FC-4646-B6BB-EB11410181ED}" destId="{3FCC3E59-9242-4F21-8043-3BA95AB17B4E}" srcOrd="0" destOrd="0" presId="urn:microsoft.com/office/officeart/2005/8/layout/list1"/>
    <dgm:cxn modelId="{1C215C14-79C8-4522-B66C-29C8CAC1C437}" type="presParOf" srcId="{C179D26D-78FC-4646-B6BB-EB11410181ED}" destId="{BDD8C638-6C1D-4773-8E21-83900AB34F94}" srcOrd="1" destOrd="0" presId="urn:microsoft.com/office/officeart/2005/8/layout/list1"/>
    <dgm:cxn modelId="{E363C7D1-0F0D-4905-BD8B-C0E1A475DD96}" type="presParOf" srcId="{946B5D1F-182E-4862-A6BC-06D8934A987D}" destId="{A70BBB68-BC91-40DB-A26A-585FE5932905}" srcOrd="25" destOrd="0" presId="urn:microsoft.com/office/officeart/2005/8/layout/list1"/>
    <dgm:cxn modelId="{2F89FA96-9440-43E3-9EB3-8C0CC2A12819}" type="presParOf" srcId="{946B5D1F-182E-4862-A6BC-06D8934A987D}" destId="{C7A12798-6BA5-4924-B71C-1CB3793C6A75}" srcOrd="26"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EB5AC1C-6B18-4A7F-B0CE-F75DE20730BA}">
      <dsp:nvSpPr>
        <dsp:cNvPr id="0" name=""/>
        <dsp:cNvSpPr/>
      </dsp:nvSpPr>
      <dsp:spPr>
        <a:xfrm>
          <a:off x="0" y="650700"/>
          <a:ext cx="7239000" cy="352800"/>
        </a:xfrm>
        <a:prstGeom prst="rect">
          <a:avLst/>
        </a:prstGeom>
        <a:solidFill>
          <a:schemeClr val="accent1">
            <a:alpha val="90000"/>
            <a:tint val="4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C9B2F1-6B37-4526-9C7B-627A8CA83EBD}">
      <dsp:nvSpPr>
        <dsp:cNvPr id="0" name=""/>
        <dsp:cNvSpPr/>
      </dsp:nvSpPr>
      <dsp:spPr>
        <a:xfrm>
          <a:off x="361950" y="444060"/>
          <a:ext cx="5067300" cy="413280"/>
        </a:xfrm>
        <a:prstGeom prst="roundRect">
          <a:avLst/>
        </a:prstGeom>
        <a:solidFill>
          <a:schemeClr val="lt1">
            <a:hueOff val="0"/>
            <a:satOff val="0"/>
            <a:lumOff val="0"/>
            <a:alphaOff val="0"/>
          </a:schemeClr>
        </a:solidFill>
        <a:ln w="425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532" tIns="0" rIns="191532" bIns="0" numCol="1" spcCol="1270" anchor="ctr" anchorCtr="0">
          <a:noAutofit/>
        </a:bodyPr>
        <a:lstStyle/>
        <a:p>
          <a:pPr lvl="0" algn="l" defTabSz="622300">
            <a:lnSpc>
              <a:spcPct val="90000"/>
            </a:lnSpc>
            <a:spcBef>
              <a:spcPct val="0"/>
            </a:spcBef>
            <a:spcAft>
              <a:spcPct val="35000"/>
            </a:spcAft>
          </a:pPr>
          <a:r>
            <a:rPr lang="en-US" sz="1400" kern="1200" dirty="0" smtClean="0"/>
            <a:t>Assist struggling students with the writing process</a:t>
          </a:r>
          <a:endParaRPr lang="en-US" sz="1400" kern="1200" dirty="0"/>
        </a:p>
      </dsp:txBody>
      <dsp:txXfrm>
        <a:off x="361950" y="444060"/>
        <a:ext cx="5067300" cy="413280"/>
      </dsp:txXfrm>
    </dsp:sp>
    <dsp:sp modelId="{92BF6DD8-714F-4874-921F-057A6D728F45}">
      <dsp:nvSpPr>
        <dsp:cNvPr id="0" name=""/>
        <dsp:cNvSpPr/>
      </dsp:nvSpPr>
      <dsp:spPr>
        <a:xfrm>
          <a:off x="0" y="1285740"/>
          <a:ext cx="7239000" cy="352800"/>
        </a:xfrm>
        <a:prstGeom prst="rect">
          <a:avLst/>
        </a:prstGeom>
        <a:solidFill>
          <a:schemeClr val="accent1">
            <a:alpha val="90000"/>
            <a:tint val="4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CC21A4-6271-425A-8069-EA3E397AA58C}">
      <dsp:nvSpPr>
        <dsp:cNvPr id="0" name=""/>
        <dsp:cNvSpPr/>
      </dsp:nvSpPr>
      <dsp:spPr>
        <a:xfrm>
          <a:off x="361950" y="1079100"/>
          <a:ext cx="5067300" cy="413280"/>
        </a:xfrm>
        <a:prstGeom prst="roundRect">
          <a:avLst/>
        </a:prstGeom>
        <a:solidFill>
          <a:schemeClr val="lt1">
            <a:hueOff val="0"/>
            <a:satOff val="0"/>
            <a:lumOff val="0"/>
            <a:alphaOff val="0"/>
          </a:schemeClr>
        </a:solidFill>
        <a:ln w="425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532" tIns="0" rIns="191532" bIns="0" numCol="1" spcCol="1270" anchor="ctr" anchorCtr="0">
          <a:noAutofit/>
        </a:bodyPr>
        <a:lstStyle/>
        <a:p>
          <a:pPr lvl="0" algn="l" defTabSz="622300">
            <a:lnSpc>
              <a:spcPct val="90000"/>
            </a:lnSpc>
            <a:spcBef>
              <a:spcPct val="0"/>
            </a:spcBef>
            <a:spcAft>
              <a:spcPct val="35000"/>
            </a:spcAft>
          </a:pPr>
          <a:r>
            <a:rPr lang="en-US" sz="1400" kern="1200" dirty="0" smtClean="0"/>
            <a:t>Promote creative thinking </a:t>
          </a:r>
          <a:endParaRPr lang="en-US" sz="1400" kern="1200" dirty="0"/>
        </a:p>
      </dsp:txBody>
      <dsp:txXfrm>
        <a:off x="361950" y="1079100"/>
        <a:ext cx="5067300" cy="413280"/>
      </dsp:txXfrm>
    </dsp:sp>
    <dsp:sp modelId="{DE707F12-5395-48B6-997F-3F1CABC9ABE6}">
      <dsp:nvSpPr>
        <dsp:cNvPr id="0" name=""/>
        <dsp:cNvSpPr/>
      </dsp:nvSpPr>
      <dsp:spPr>
        <a:xfrm>
          <a:off x="0" y="1920780"/>
          <a:ext cx="7239000" cy="352800"/>
        </a:xfrm>
        <a:prstGeom prst="rect">
          <a:avLst/>
        </a:prstGeom>
        <a:solidFill>
          <a:schemeClr val="accent1">
            <a:alpha val="90000"/>
            <a:tint val="4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FF4B88-2E39-4CDE-BF81-92F706F7373B}">
      <dsp:nvSpPr>
        <dsp:cNvPr id="0" name=""/>
        <dsp:cNvSpPr/>
      </dsp:nvSpPr>
      <dsp:spPr>
        <a:xfrm>
          <a:off x="361950" y="1714140"/>
          <a:ext cx="5067300" cy="413280"/>
        </a:xfrm>
        <a:prstGeom prst="roundRect">
          <a:avLst/>
        </a:prstGeom>
        <a:solidFill>
          <a:schemeClr val="lt1">
            <a:hueOff val="0"/>
            <a:satOff val="0"/>
            <a:lumOff val="0"/>
            <a:alphaOff val="0"/>
          </a:schemeClr>
        </a:solidFill>
        <a:ln w="425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532" tIns="0" rIns="191532" bIns="0" numCol="1" spcCol="1270" anchor="ctr" anchorCtr="0">
          <a:noAutofit/>
        </a:bodyPr>
        <a:lstStyle/>
        <a:p>
          <a:pPr lvl="0" algn="l" defTabSz="622300">
            <a:lnSpc>
              <a:spcPct val="90000"/>
            </a:lnSpc>
            <a:spcBef>
              <a:spcPct val="0"/>
            </a:spcBef>
            <a:spcAft>
              <a:spcPct val="35000"/>
            </a:spcAft>
          </a:pPr>
          <a:r>
            <a:rPr lang="en-US" sz="1400" kern="1200" dirty="0" smtClean="0"/>
            <a:t>Increase oral fluency </a:t>
          </a:r>
          <a:endParaRPr lang="en-US" sz="1400" kern="1200" dirty="0"/>
        </a:p>
      </dsp:txBody>
      <dsp:txXfrm>
        <a:off x="361950" y="1714140"/>
        <a:ext cx="5067300" cy="413280"/>
      </dsp:txXfrm>
    </dsp:sp>
    <dsp:sp modelId="{185C696C-7959-429D-868F-1B94BB1B63DD}">
      <dsp:nvSpPr>
        <dsp:cNvPr id="0" name=""/>
        <dsp:cNvSpPr/>
      </dsp:nvSpPr>
      <dsp:spPr>
        <a:xfrm>
          <a:off x="0" y="2555820"/>
          <a:ext cx="7239000" cy="352800"/>
        </a:xfrm>
        <a:prstGeom prst="rect">
          <a:avLst/>
        </a:prstGeom>
        <a:solidFill>
          <a:schemeClr val="accent1">
            <a:alpha val="90000"/>
            <a:tint val="4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E06FB2-F3CD-428E-BB54-754B10001FD1}">
      <dsp:nvSpPr>
        <dsp:cNvPr id="0" name=""/>
        <dsp:cNvSpPr/>
      </dsp:nvSpPr>
      <dsp:spPr>
        <a:xfrm>
          <a:off x="361950" y="2349180"/>
          <a:ext cx="5067300" cy="413280"/>
        </a:xfrm>
        <a:prstGeom prst="roundRect">
          <a:avLst/>
        </a:prstGeom>
        <a:solidFill>
          <a:schemeClr val="lt1">
            <a:hueOff val="0"/>
            <a:satOff val="0"/>
            <a:lumOff val="0"/>
            <a:alphaOff val="0"/>
          </a:schemeClr>
        </a:solidFill>
        <a:ln w="425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532" tIns="0" rIns="191532" bIns="0" numCol="1" spcCol="1270" anchor="ctr" anchorCtr="0">
          <a:noAutofit/>
        </a:bodyPr>
        <a:lstStyle/>
        <a:p>
          <a:pPr lvl="0" algn="l" defTabSz="622300">
            <a:lnSpc>
              <a:spcPct val="90000"/>
            </a:lnSpc>
            <a:spcBef>
              <a:spcPct val="0"/>
            </a:spcBef>
            <a:spcAft>
              <a:spcPct val="35000"/>
            </a:spcAft>
          </a:pPr>
          <a:r>
            <a:rPr lang="en-US" sz="1400" kern="1200" dirty="0" smtClean="0"/>
            <a:t>Build public speaking skills </a:t>
          </a:r>
          <a:endParaRPr lang="en-US" sz="1400" kern="1200" dirty="0"/>
        </a:p>
      </dsp:txBody>
      <dsp:txXfrm>
        <a:off x="361950" y="2349180"/>
        <a:ext cx="5067300" cy="413280"/>
      </dsp:txXfrm>
    </dsp:sp>
    <dsp:sp modelId="{A0C56652-4DE4-4356-A775-0D51D2ECAF56}">
      <dsp:nvSpPr>
        <dsp:cNvPr id="0" name=""/>
        <dsp:cNvSpPr/>
      </dsp:nvSpPr>
      <dsp:spPr>
        <a:xfrm>
          <a:off x="0" y="3190860"/>
          <a:ext cx="7239000" cy="352800"/>
        </a:xfrm>
        <a:prstGeom prst="rect">
          <a:avLst/>
        </a:prstGeom>
        <a:solidFill>
          <a:schemeClr val="accent1">
            <a:alpha val="90000"/>
            <a:tint val="4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1526DF-B3E3-467C-91B5-3264A7A96C70}">
      <dsp:nvSpPr>
        <dsp:cNvPr id="0" name=""/>
        <dsp:cNvSpPr/>
      </dsp:nvSpPr>
      <dsp:spPr>
        <a:xfrm>
          <a:off x="361950" y="2984220"/>
          <a:ext cx="5067300" cy="413280"/>
        </a:xfrm>
        <a:prstGeom prst="roundRect">
          <a:avLst/>
        </a:prstGeom>
        <a:solidFill>
          <a:schemeClr val="lt1">
            <a:hueOff val="0"/>
            <a:satOff val="0"/>
            <a:lumOff val="0"/>
            <a:alphaOff val="0"/>
          </a:schemeClr>
        </a:solidFill>
        <a:ln w="425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532" tIns="0" rIns="191532" bIns="0" numCol="1" spcCol="1270" anchor="ctr" anchorCtr="0">
          <a:noAutofit/>
        </a:bodyPr>
        <a:lstStyle/>
        <a:p>
          <a:pPr lvl="0" algn="l" defTabSz="622300">
            <a:lnSpc>
              <a:spcPct val="90000"/>
            </a:lnSpc>
            <a:spcBef>
              <a:spcPct val="0"/>
            </a:spcBef>
            <a:spcAft>
              <a:spcPct val="35000"/>
            </a:spcAft>
          </a:pPr>
          <a:r>
            <a:rPr lang="en-US" sz="1400" kern="1200" dirty="0" smtClean="0"/>
            <a:t>Expose students to 21</a:t>
          </a:r>
          <a:r>
            <a:rPr lang="en-US" sz="1400" kern="1200" baseline="30000" dirty="0" smtClean="0"/>
            <a:t>st</a:t>
          </a:r>
          <a:r>
            <a:rPr lang="en-US" sz="1400" kern="1200" dirty="0" smtClean="0"/>
            <a:t> Century technology </a:t>
          </a:r>
          <a:endParaRPr lang="en-US" sz="1400" kern="1200" dirty="0"/>
        </a:p>
      </dsp:txBody>
      <dsp:txXfrm>
        <a:off x="361950" y="2984220"/>
        <a:ext cx="5067300" cy="413280"/>
      </dsp:txXfrm>
    </dsp:sp>
    <dsp:sp modelId="{BD49FB80-2798-4B05-A872-D8CB925131B0}">
      <dsp:nvSpPr>
        <dsp:cNvPr id="0" name=""/>
        <dsp:cNvSpPr/>
      </dsp:nvSpPr>
      <dsp:spPr>
        <a:xfrm>
          <a:off x="0" y="3825900"/>
          <a:ext cx="7239000" cy="352800"/>
        </a:xfrm>
        <a:prstGeom prst="rect">
          <a:avLst/>
        </a:prstGeom>
        <a:solidFill>
          <a:schemeClr val="accent1">
            <a:alpha val="90000"/>
            <a:tint val="4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B6B208-1A33-43B4-9DF6-CB53FE61D0FA}">
      <dsp:nvSpPr>
        <dsp:cNvPr id="0" name=""/>
        <dsp:cNvSpPr/>
      </dsp:nvSpPr>
      <dsp:spPr>
        <a:xfrm>
          <a:off x="361950" y="3619259"/>
          <a:ext cx="5067300" cy="413280"/>
        </a:xfrm>
        <a:prstGeom prst="roundRect">
          <a:avLst/>
        </a:prstGeom>
        <a:solidFill>
          <a:schemeClr val="lt1">
            <a:hueOff val="0"/>
            <a:satOff val="0"/>
            <a:lumOff val="0"/>
            <a:alphaOff val="0"/>
          </a:schemeClr>
        </a:solidFill>
        <a:ln w="425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532" tIns="0" rIns="191532" bIns="0" numCol="1" spcCol="1270" anchor="ctr" anchorCtr="0">
          <a:noAutofit/>
        </a:bodyPr>
        <a:lstStyle/>
        <a:p>
          <a:pPr lvl="0" algn="l" defTabSz="622300">
            <a:lnSpc>
              <a:spcPct val="90000"/>
            </a:lnSpc>
            <a:spcBef>
              <a:spcPct val="0"/>
            </a:spcBef>
            <a:spcAft>
              <a:spcPct val="35000"/>
            </a:spcAft>
          </a:pPr>
          <a:r>
            <a:rPr lang="en-US" sz="1400" kern="1200" dirty="0" smtClean="0"/>
            <a:t>Allows students to create a voice </a:t>
          </a:r>
          <a:endParaRPr lang="en-US" sz="1400" kern="1200" dirty="0"/>
        </a:p>
      </dsp:txBody>
      <dsp:txXfrm>
        <a:off x="361950" y="3619259"/>
        <a:ext cx="5067300" cy="413280"/>
      </dsp:txXfrm>
    </dsp:sp>
    <dsp:sp modelId="{C7A12798-6BA5-4924-B71C-1CB3793C6A75}">
      <dsp:nvSpPr>
        <dsp:cNvPr id="0" name=""/>
        <dsp:cNvSpPr/>
      </dsp:nvSpPr>
      <dsp:spPr>
        <a:xfrm>
          <a:off x="0" y="4460940"/>
          <a:ext cx="7239000" cy="352800"/>
        </a:xfrm>
        <a:prstGeom prst="rect">
          <a:avLst/>
        </a:prstGeom>
        <a:solidFill>
          <a:schemeClr val="accent1">
            <a:alpha val="90000"/>
            <a:tint val="4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D8C638-6C1D-4773-8E21-83900AB34F94}">
      <dsp:nvSpPr>
        <dsp:cNvPr id="0" name=""/>
        <dsp:cNvSpPr/>
      </dsp:nvSpPr>
      <dsp:spPr>
        <a:xfrm>
          <a:off x="361950" y="4254300"/>
          <a:ext cx="5067300" cy="413280"/>
        </a:xfrm>
        <a:prstGeom prst="roundRect">
          <a:avLst/>
        </a:prstGeom>
        <a:solidFill>
          <a:schemeClr val="lt1">
            <a:hueOff val="0"/>
            <a:satOff val="0"/>
            <a:lumOff val="0"/>
            <a:alphaOff val="0"/>
          </a:schemeClr>
        </a:solidFill>
        <a:ln w="425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532" tIns="0" rIns="191532" bIns="0" numCol="1" spcCol="1270" anchor="ctr" anchorCtr="0">
          <a:noAutofit/>
        </a:bodyPr>
        <a:lstStyle/>
        <a:p>
          <a:pPr lvl="0" algn="l" defTabSz="622300">
            <a:lnSpc>
              <a:spcPct val="90000"/>
            </a:lnSpc>
            <a:spcBef>
              <a:spcPct val="0"/>
            </a:spcBef>
            <a:spcAft>
              <a:spcPct val="35000"/>
            </a:spcAft>
          </a:pPr>
          <a:r>
            <a:rPr lang="en-US" sz="1400" kern="1200" dirty="0" smtClean="0"/>
            <a:t>Motivates students through creativity </a:t>
          </a:r>
          <a:endParaRPr lang="en-US" sz="1400" kern="1200" dirty="0"/>
        </a:p>
      </dsp:txBody>
      <dsp:txXfrm>
        <a:off x="361950" y="4254300"/>
        <a:ext cx="5067300" cy="41328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EE63DFF-EBD0-4FAD-AA75-DE57E1AD951E}" type="datetimeFigureOut">
              <a:rPr lang="en-US" smtClean="0"/>
              <a:pPr/>
              <a:t>11/3/2011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44EC3A7-20E4-462E-BE47-03A87430C48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Voice Over: </a:t>
            </a:r>
          </a:p>
          <a:p>
            <a:pPr lvl="1"/>
            <a:r>
              <a:rPr lang="en-US" dirty="0" smtClean="0"/>
              <a:t>“Digital Storytelling is the practice of using computer-based tools to tell stories. As with traditional storytelling, most digital stories focus on a specific topic and contain a particular point of view. However, as the name implies, digital stories usually contain some mixture of computer-based images, text, recorded audio narration, video clips and/or music”</a:t>
            </a:r>
            <a:r>
              <a:rPr lang="en-US" baseline="0" dirty="0" smtClean="0"/>
              <a:t> (University of Houston, 2011). </a:t>
            </a:r>
            <a:endParaRPr lang="en-US"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Voice Over: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1993, Joe Lambert’s digital storytelling workshops were adopted as a method of training by the San Francisco Bay Area Center for Digital Storytelling.  These methods were also integrated worldwide into public broadcasting</a:t>
            </a:r>
            <a:r>
              <a:rPr lang="en-US" baseline="0" dirty="0" smtClean="0"/>
              <a:t> (Center for Digital Storytelling, 2011). </a:t>
            </a:r>
            <a:endParaRPr lang="en-US"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Voice Over: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1998, these workshops began incorporating digital stories with personal home movies. This allowed mainstream society to create and share their own</a:t>
            </a:r>
            <a:r>
              <a:rPr lang="en-US" baseline="0" dirty="0" smtClean="0"/>
              <a:t> </a:t>
            </a:r>
            <a:r>
              <a:rPr lang="en-US" dirty="0" smtClean="0"/>
              <a:t>stories</a:t>
            </a:r>
            <a:r>
              <a:rPr lang="en-US" baseline="0" dirty="0" smtClean="0"/>
              <a:t> using basic technology. </a:t>
            </a:r>
            <a:endParaRPr lang="en-US"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Voice Over: </a:t>
            </a:r>
          </a:p>
          <a:p>
            <a:pPr lvl="1"/>
            <a:r>
              <a:rPr lang="en-US" dirty="0" smtClean="0"/>
              <a:t>The Digital Storytelling Cookbook was published in 1996 to serve as a tutorial in the creation of the stories. </a:t>
            </a:r>
          </a:p>
          <a:p>
            <a:pPr lvl="1"/>
            <a:r>
              <a:rPr lang="en-US" dirty="0" smtClean="0"/>
              <a:t>Graduate students and professors at the University of Houston created an extensive resource that provides information on the educational uses for digital storytelling.  Now, conferences are held</a:t>
            </a:r>
            <a:r>
              <a:rPr lang="en-US" baseline="0" dirty="0" smtClean="0"/>
              <a:t> all over the world to spread the knowledge of digital storytelling. </a:t>
            </a:r>
            <a:endParaRPr lang="en-US"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S-Curve of digital storytelling</a:t>
            </a:r>
            <a:r>
              <a:rPr lang="en-US" baseline="0" dirty="0" smtClean="0"/>
              <a:t> represents the rate in which the innovation was adopted. Although, it has increased slowly over the past 25 years, the curve is normal.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innovators of digital storytelling in education are the members of the board</a:t>
            </a:r>
            <a:r>
              <a:rPr lang="en-US" baseline="0" dirty="0" smtClean="0"/>
              <a:t> of education who select and implement internet access and software purchases that would make the development of digital storytelling possible.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Early adopters in</a:t>
            </a:r>
            <a:r>
              <a:rPr lang="en-US" baseline="0" dirty="0" smtClean="0"/>
              <a:t> the diffusion process include teachers and instructors that implement digital storytelling. </a:t>
            </a:r>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Laggards of digital storytelling are instructors</a:t>
            </a:r>
            <a:r>
              <a:rPr lang="en-US" baseline="0" dirty="0" smtClean="0"/>
              <a:t> that are hesitant to implement new strategies or technology in the classroom. This group will often only change their ways and adopt new technology when it is required.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Providing short</a:t>
            </a:r>
            <a:r>
              <a:rPr lang="en-US" baseline="0" dirty="0" smtClean="0"/>
              <a:t> </a:t>
            </a:r>
            <a:r>
              <a:rPr lang="en-US" dirty="0" smtClean="0"/>
              <a:t>tutorials and workshops on digital storytelling  will allow the late</a:t>
            </a:r>
            <a:r>
              <a:rPr lang="en-US" baseline="0" dirty="0" smtClean="0"/>
              <a:t> adopters and laggards to see how this tool can be easily implemented into instruction and is suitable for all ages.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Relative advantage,</a:t>
            </a:r>
            <a:r>
              <a:rPr lang="en-US" baseline="0" dirty="0" smtClean="0"/>
              <a:t> compatibility, complexity, trialability, and Observability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Critical mass has been met when 10-20% of  individuals</a:t>
            </a:r>
            <a:r>
              <a:rPr lang="en-US" sz="1200" baseline="0" dirty="0" smtClean="0"/>
              <a:t> </a:t>
            </a:r>
            <a:r>
              <a:rPr lang="en-US" sz="1200" dirty="0" smtClean="0"/>
              <a:t>have adopted an innovation so that the rate of adoption</a:t>
            </a:r>
            <a:r>
              <a:rPr lang="en-US" sz="1200" baseline="0" dirty="0" smtClean="0"/>
              <a:t> has become self sustaining (Rogers, 2003</a:t>
            </a:r>
            <a:r>
              <a:rPr lang="en-US" sz="1200" baseline="0" smtClean="0"/>
              <a:t>).  When requests </a:t>
            </a:r>
            <a:r>
              <a:rPr lang="en-US" sz="1200" baseline="0" dirty="0" smtClean="0"/>
              <a:t>and the demand for software and training on digital storytelling heighten, critical mass is met.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critical mass for digital storytelling in education was met when the</a:t>
            </a:r>
            <a:r>
              <a:rPr lang="en-US" baseline="0" dirty="0" smtClean="0"/>
              <a:t> number of requests for trainings and workshops in the nation, as well as internationally, grew substantially beginning in 1999 and remains to increase today  (Center for Digital Storytelling, 2011). </a:t>
            </a:r>
            <a:r>
              <a:rPr lang="en-US" baseline="0" dirty="0" smtClean="0"/>
              <a:t> The incorporation of digital storytelling is far greater in business, medical fields, and media, than the </a:t>
            </a:r>
            <a:r>
              <a:rPr lang="en-US" baseline="0" dirty="0" err="1" smtClean="0"/>
              <a:t>incorproation</a:t>
            </a:r>
            <a:r>
              <a:rPr lang="en-US" baseline="0" dirty="0" smtClean="0"/>
              <a:t> of digital storytelling in </a:t>
            </a:r>
            <a:r>
              <a:rPr lang="en-US" baseline="0" dirty="0" err="1" smtClean="0"/>
              <a:t>educaiton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Voice Over: </a:t>
            </a:r>
          </a:p>
          <a:p>
            <a:r>
              <a:rPr lang="en-US" dirty="0" smtClean="0"/>
              <a:t>Through</a:t>
            </a:r>
            <a:r>
              <a:rPr lang="en-US" baseline="0" dirty="0" smtClean="0"/>
              <a:t>out history the art of storytelling has been the form of communication that has passed stories and traditions from generation to generation. </a:t>
            </a:r>
            <a:r>
              <a:rPr lang="en-US" dirty="0" smtClean="0">
                <a:latin typeface="Centaur" pitchFamily="18" charset="0"/>
              </a:rPr>
              <a:t>Storytelling has been a vital part in communicating from person to person for centuries. It began with a personal story told among a gathering of people, but over pervious years technology has become an integral part of our society. Today, stories are not only</a:t>
            </a:r>
            <a:r>
              <a:rPr lang="en-US" baseline="0" dirty="0" smtClean="0">
                <a:latin typeface="Centaur" pitchFamily="18" charset="0"/>
              </a:rPr>
              <a:t> told orally anymore... </a:t>
            </a:r>
            <a:endParaRPr lang="en-US" dirty="0" smtClean="0"/>
          </a:p>
        </p:txBody>
      </p:sp>
      <p:sp>
        <p:nvSpPr>
          <p:cNvPr id="4" name="Slide Number Placeholder 3"/>
          <p:cNvSpPr>
            <a:spLocks noGrp="1"/>
          </p:cNvSpPr>
          <p:nvPr>
            <p:ph type="sldNum" sz="quarter" idx="10"/>
          </p:nvPr>
        </p:nvSpPr>
        <p:spPr/>
        <p:txBody>
          <a:bodyPr/>
          <a:lstStyle/>
          <a:p>
            <a:fld id="{844EC3A7-20E4-462E-BE47-03A87430C48C}"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n w="19050">
                  <a:solidFill>
                    <a:schemeClr val="accent1">
                      <a:lumMod val="75000"/>
                    </a:schemeClr>
                  </a:solidFill>
                  <a:prstDash val="solid"/>
                </a:ln>
                <a:solidFill>
                  <a:schemeClr val="accent3"/>
                </a:solidFill>
                <a:effectLst>
                  <a:outerShdw blurRad="50000" dist="50800" dir="7500000" algn="tl">
                    <a:srgbClr val="000000">
                      <a:shade val="5000"/>
                      <a:alpha val="35000"/>
                    </a:srgbClr>
                  </a:outerShdw>
                </a:effectLst>
              </a:rPr>
              <a:t>Critical Mass for digital storytelling in the </a:t>
            </a:r>
            <a:r>
              <a:rPr lang="en-US" sz="2000" b="1" i="1" dirty="0" smtClean="0">
                <a:ln w="19050">
                  <a:solidFill>
                    <a:schemeClr val="accent1">
                      <a:lumMod val="75000"/>
                    </a:schemeClr>
                  </a:solidFill>
                  <a:prstDash val="solid"/>
                </a:ln>
                <a:solidFill>
                  <a:schemeClr val="accent3"/>
                </a:solidFill>
                <a:effectLst>
                  <a:outerShdw blurRad="50000" dist="50800" dir="7500000" algn="tl">
                    <a:srgbClr val="000000">
                      <a:shade val="5000"/>
                      <a:alpha val="35000"/>
                    </a:srgbClr>
                  </a:outerShdw>
                </a:effectLst>
              </a:rPr>
              <a:t>educational </a:t>
            </a:r>
            <a:r>
              <a:rPr lang="en-US" sz="2000" b="1" dirty="0" smtClean="0">
                <a:ln w="19050">
                  <a:solidFill>
                    <a:schemeClr val="accent1">
                      <a:lumMod val="75000"/>
                    </a:schemeClr>
                  </a:solidFill>
                  <a:prstDash val="solid"/>
                </a:ln>
                <a:solidFill>
                  <a:schemeClr val="accent3"/>
                </a:solidFill>
                <a:effectLst>
                  <a:outerShdw blurRad="50000" dist="50800" dir="7500000" algn="tl">
                    <a:srgbClr val="000000">
                      <a:shade val="5000"/>
                      <a:alpha val="35000"/>
                    </a:srgbClr>
                  </a:outerShdw>
                </a:effectLst>
              </a:rPr>
              <a:t>setting will be met… when</a:t>
            </a:r>
            <a:r>
              <a:rPr lang="en-US" sz="2000" b="1" baseline="0" dirty="0" smtClean="0">
                <a:ln w="19050">
                  <a:solidFill>
                    <a:schemeClr val="accent1">
                      <a:lumMod val="75000"/>
                    </a:schemeClr>
                  </a:solidFill>
                  <a:prstDash val="solid"/>
                </a:ln>
                <a:solidFill>
                  <a:schemeClr val="accent3"/>
                </a:solidFill>
                <a:effectLst>
                  <a:outerShdw blurRad="50000" dist="50800" dir="7500000" algn="tl">
                    <a:srgbClr val="000000">
                      <a:shade val="5000"/>
                      <a:alpha val="35000"/>
                    </a:srgbClr>
                  </a:outerShdw>
                </a:effectLst>
              </a:rPr>
              <a:t> </a:t>
            </a:r>
            <a:r>
              <a:rPr lang="en-US" sz="1200" dirty="0" smtClean="0"/>
              <a:t>10-20% of educators incorporate digital storytelling in all subject areas,</a:t>
            </a:r>
            <a:r>
              <a:rPr lang="en-US" sz="1200" baseline="0" dirty="0" smtClean="0"/>
              <a:t> t</a:t>
            </a:r>
            <a:r>
              <a:rPr lang="en-US" sz="1200" dirty="0" smtClean="0"/>
              <a:t>he idea and enthusiasm spreads to other educational institutions , </a:t>
            </a:r>
            <a:r>
              <a:rPr lang="en-US" sz="1200" smtClean="0"/>
              <a:t>and the </a:t>
            </a:r>
            <a:r>
              <a:rPr lang="en-US" sz="1200" dirty="0" smtClean="0"/>
              <a:t>ideas and enthusiasm continue to spread until there will not be a need for further convincing. </a:t>
            </a:r>
            <a:endParaRPr lang="en-US" sz="1200" smtClean="0"/>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Key change agents for the innovation of digital</a:t>
            </a:r>
            <a:r>
              <a:rPr lang="en-US" baseline="0" dirty="0" smtClean="0"/>
              <a:t> storytelling in education include classroom teachers who integrate this innovation into instruction, administrators, media specialists, technology specialists, as well as board members who have adopted the innovation and influence and expose others to incorporate digital storytelling into education.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‘Champions’ or change agents include lead teachers, and staff who implement this innovation in cross- curricular assignments.  These champions</a:t>
            </a:r>
            <a:r>
              <a:rPr lang="en-US" sz="1200" baseline="0" dirty="0" smtClean="0"/>
              <a:t> </a:t>
            </a:r>
            <a:r>
              <a:rPr lang="en-US" sz="1200" dirty="0" smtClean="0"/>
              <a:t>will develop</a:t>
            </a:r>
            <a:r>
              <a:rPr lang="en-US" sz="1200" baseline="0" dirty="0" smtClean="0"/>
              <a:t> an agenda to encourage others to get on board with the incorporation of digital storytelling.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buFont typeface="+mj-lt"/>
              <a:buNone/>
            </a:pPr>
            <a:r>
              <a:rPr lang="en-US" sz="1200" dirty="0" smtClean="0">
                <a:latin typeface="Bell MT" pitchFamily="18" charset="0"/>
              </a:rPr>
              <a:t>The</a:t>
            </a:r>
            <a:r>
              <a:rPr lang="en-US" sz="1200" baseline="0" dirty="0" smtClean="0">
                <a:latin typeface="Bell MT" pitchFamily="18" charset="0"/>
              </a:rPr>
              <a:t> role of the champion will be to … </a:t>
            </a:r>
          </a:p>
          <a:p>
            <a:pPr marL="342900" indent="-342900">
              <a:buFont typeface="+mj-lt"/>
              <a:buNone/>
            </a:pPr>
            <a:endParaRPr lang="en-US" sz="1200" baseline="0" dirty="0" smtClean="0">
              <a:latin typeface="Bell MT" pitchFamily="18" charset="0"/>
            </a:endParaRPr>
          </a:p>
          <a:p>
            <a:pPr marL="342900" indent="-342900">
              <a:buFont typeface="+mj-lt"/>
              <a:buNone/>
            </a:pPr>
            <a:r>
              <a:rPr lang="en-US" sz="1200" dirty="0" smtClean="0">
                <a:latin typeface="Bell MT" pitchFamily="18" charset="0"/>
              </a:rPr>
              <a:t>Identify students reading and writing abilities and weaknesses </a:t>
            </a:r>
          </a:p>
          <a:p>
            <a:pPr marL="342900" indent="-342900"/>
            <a:endParaRPr lang="en-US" sz="1200" dirty="0" smtClean="0">
              <a:latin typeface="Bell MT" pitchFamily="18" charset="0"/>
            </a:endParaRPr>
          </a:p>
          <a:p>
            <a:pPr marL="342900" indent="-342900">
              <a:buNone/>
            </a:pPr>
            <a:r>
              <a:rPr lang="en-US" sz="1200" dirty="0" smtClean="0">
                <a:latin typeface="Bell MT" pitchFamily="18" charset="0"/>
              </a:rPr>
              <a:t>Discuss</a:t>
            </a:r>
            <a:r>
              <a:rPr lang="en-US" sz="1200" baseline="0" dirty="0" smtClean="0">
                <a:latin typeface="Bell MT" pitchFamily="18" charset="0"/>
              </a:rPr>
              <a:t> s</a:t>
            </a:r>
            <a:r>
              <a:rPr lang="en-US" sz="1200" dirty="0" smtClean="0">
                <a:latin typeface="Bell MT" pitchFamily="18" charset="0"/>
              </a:rPr>
              <a:t>cores strategies in place to promote student</a:t>
            </a:r>
            <a:r>
              <a:rPr lang="en-US" sz="1200" baseline="0" dirty="0" smtClean="0">
                <a:latin typeface="Bell MT" pitchFamily="18" charset="0"/>
              </a:rPr>
              <a:t> achievement</a:t>
            </a:r>
            <a:endParaRPr lang="en-US" sz="1200" dirty="0" smtClean="0">
              <a:latin typeface="Bell MT" pitchFamily="18" charset="0"/>
            </a:endParaRPr>
          </a:p>
          <a:p>
            <a:pPr marL="342900" indent="-342900"/>
            <a:endParaRPr lang="en-US" sz="1200" dirty="0" smtClean="0">
              <a:latin typeface="Bell MT" pitchFamily="18" charset="0"/>
            </a:endParaRPr>
          </a:p>
          <a:p>
            <a:pPr marL="342900" indent="-342900"/>
            <a:r>
              <a:rPr lang="en-US" sz="1200" dirty="0" smtClean="0">
                <a:latin typeface="Bell MT" pitchFamily="18" charset="0"/>
              </a:rPr>
              <a:t>And</a:t>
            </a:r>
            <a:r>
              <a:rPr lang="en-US" sz="1200" baseline="0" dirty="0" smtClean="0">
                <a:latin typeface="Bell MT" pitchFamily="18" charset="0"/>
              </a:rPr>
              <a:t> </a:t>
            </a:r>
            <a:r>
              <a:rPr lang="en-US" sz="1200" dirty="0" smtClean="0">
                <a:latin typeface="Bell MT" pitchFamily="18" charset="0"/>
              </a:rPr>
              <a:t> show knowledge of digital storytelling is spread to show the relativity of increasing students performance to digital storytelling.  </a:t>
            </a:r>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need for digital storytelling in education is endless.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innovation assists students who struggle with the writing process express their ideas in a variety of ways.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allows</a:t>
            </a:r>
            <a:r>
              <a:rPr lang="en-US" baseline="0" dirty="0" smtClean="0"/>
              <a:t> students to build skills and gain exposure to 21</a:t>
            </a:r>
            <a:r>
              <a:rPr lang="en-US" baseline="30000" dirty="0" smtClean="0"/>
              <a:t>st</a:t>
            </a:r>
            <a:r>
              <a:rPr lang="en-US" baseline="0" dirty="0" smtClean="0"/>
              <a:t> Century technology that will be applied in future educational experiences as well as in the work field.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Through the development of digital stories, students are able to form an individual voice.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part of classroom instruction, storytelling has the potential to inspire and develop imagination and oral fluency, encourage visualization, improve public speaking skills, enhance listening skills,</a:t>
            </a:r>
            <a:r>
              <a:rPr lang="en-US" baseline="0" dirty="0" smtClean="0"/>
              <a:t> and</a:t>
            </a:r>
            <a:r>
              <a:rPr lang="en-US" dirty="0" smtClean="0"/>
              <a:t> ultimately, inspire students to write.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http://www.youtube.com/watch?v=0ZBDY-urAwY&amp;feature=results_main&amp;playnext=1&amp;list=PL258FC932AAB4BD3F</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latin typeface="Centaur" pitchFamily="18" charset="0"/>
              </a:rPr>
              <a:t>As many elements in society evolved to include aspects of technology, as did storytelling. With technology, individuals are able to create and share compelling stories with audio, visuals, and personal voice. </a:t>
            </a:r>
            <a:endParaRPr lang="en-US"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Among</a:t>
            </a:r>
            <a:r>
              <a:rPr lang="en-US" baseline="0" dirty="0" smtClean="0"/>
              <a:t> the first researchers to integrate digital storytelling were Joe Lambert and Dana Atchley. They began their ventures by developing a multimedia autobiography, NEXT EXIT. They then took their partnership to Berkeley and established the Center for Digital Storytelling in 1998. From here this organization expanded and shared their innovation with other multimedia companies, educational institutions and business corporation (Center for Digital Storytelling, 2011).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some obstacles</a:t>
            </a:r>
            <a:r>
              <a:rPr lang="en-US" baseline="0" dirty="0" smtClean="0"/>
              <a:t> that have been encountered by the developers as well as the by the intended market for the innovation (i.e. teachers, multimedia specialists, students, business executives etc…). </a:t>
            </a:r>
          </a:p>
          <a:p>
            <a:endParaRPr lang="en-US" baseline="0" dirty="0" smtClean="0"/>
          </a:p>
          <a:p>
            <a:r>
              <a:rPr lang="en-US" dirty="0" smtClean="0"/>
              <a:t>Availability</a:t>
            </a:r>
            <a:r>
              <a:rPr lang="en-US" baseline="0" dirty="0" smtClean="0"/>
              <a:t> of Technology: </a:t>
            </a:r>
            <a:r>
              <a:rPr lang="en-US" dirty="0" smtClean="0"/>
              <a:t>instructors may be unable to handle the available technology or do not have access to classroom computers, hardware, software, or labs. </a:t>
            </a:r>
            <a:endParaRPr lang="en-US" baseline="0" dirty="0" smtClean="0"/>
          </a:p>
          <a:p>
            <a:endParaRPr lang="en-US" baseline="0" dirty="0" smtClean="0"/>
          </a:p>
          <a:p>
            <a:r>
              <a:rPr lang="en-US" baseline="0" dirty="0" smtClean="0"/>
              <a:t>Time: Time may be an issue as the digital storytelling process can be very involved at first. Once the students are able to manage the software the process will progress more swiftly. </a:t>
            </a:r>
          </a:p>
          <a:p>
            <a:endParaRPr lang="en-US" baseline="0" dirty="0" smtClean="0"/>
          </a:p>
          <a:p>
            <a:r>
              <a:rPr lang="en-US" baseline="0" dirty="0" smtClean="0"/>
              <a:t>Training : Instructors and staff may not be familiar with the software at hand. Training may be necessary to initially teach the instructors </a:t>
            </a:r>
          </a:p>
          <a:p>
            <a:endParaRPr lang="en-US" baseline="0" dirty="0" smtClean="0"/>
          </a:p>
          <a:p>
            <a:r>
              <a:rPr lang="en-US" baseline="0" dirty="0" smtClean="0"/>
              <a:t>Maintenance: Just as other technological innovations evolve, as does the programs and software that is needed to create digital stories. There should be a staff member on hand that has knowledge about trouble shooting and maintaining the appropriate software. </a:t>
            </a:r>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3300" dirty="0"/>
              <a:t>Voice Over: </a:t>
            </a:r>
          </a:p>
          <a:p>
            <a:pPr lvl="1"/>
            <a:r>
              <a:rPr lang="en-US" dirty="0" smtClean="0"/>
              <a:t>Digital storytelling was promoted through various websites, organizations, training seminars, and social media. Some of the organizations and</a:t>
            </a:r>
            <a:r>
              <a:rPr lang="en-US" baseline="0" dirty="0" smtClean="0"/>
              <a:t> supporters of digital storytelling include Facebook, YouTube, Center for Digital Storytelling, KQED Digital Storytelling Initiative, and Upstate Digital Storytelling Academy. </a:t>
            </a:r>
            <a:endParaRPr lang="en-US"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Voice Over: </a:t>
            </a:r>
          </a:p>
          <a:p>
            <a:pPr lvl="1"/>
            <a:r>
              <a:rPr lang="en-US" dirty="0" smtClean="0"/>
              <a:t>The decision process “consists of a series of choices and actions over time through which an individual or a system evaluates a new idea and decides whether or not to incorporate the innovation into an ongoing practice” (Rogers, 2003, p. 168).  </a:t>
            </a:r>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Voice Over: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Center for Digital Storytelling was founded in 1998 collaboratively by Dana Atchley</a:t>
            </a:r>
            <a:r>
              <a:rPr lang="en-US" baseline="0" dirty="0" smtClean="0"/>
              <a:t> and </a:t>
            </a:r>
            <a:r>
              <a:rPr lang="en-US" dirty="0" smtClean="0"/>
              <a:t>Joe Lambert. The center has played a vital role in the expansion and exposure of digital storytelling in the 21</a:t>
            </a:r>
            <a:r>
              <a:rPr lang="en-US" baseline="30000" dirty="0" smtClean="0"/>
              <a:t>st</a:t>
            </a:r>
            <a:r>
              <a:rPr lang="en-US" dirty="0" smtClean="0"/>
              <a:t> century. </a:t>
            </a:r>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Voice Over: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founders of the Center for Digital Storytelling, Atchely and Lambert, held training workshops at the American Film Institute in 1993 to educate documentary film makers on the positive aspects of digital storytelling. This knowledge then expanded to educators,</a:t>
            </a:r>
            <a:r>
              <a:rPr lang="en-US" baseline="0" dirty="0" smtClean="0"/>
              <a:t> students, business executives and  medical professionals (Center for Digital Storytelling, 2011). </a:t>
            </a:r>
            <a:endParaRPr lang="en-US" dirty="0" smtClean="0"/>
          </a:p>
          <a:p>
            <a:endParaRPr lang="en-US" dirty="0"/>
          </a:p>
        </p:txBody>
      </p:sp>
      <p:sp>
        <p:nvSpPr>
          <p:cNvPr id="4" name="Slide Number Placeholder 3"/>
          <p:cNvSpPr>
            <a:spLocks noGrp="1"/>
          </p:cNvSpPr>
          <p:nvPr>
            <p:ph type="sldNum" sz="quarter" idx="10"/>
          </p:nvPr>
        </p:nvSpPr>
        <p:spPr/>
        <p:txBody>
          <a:bodyPr/>
          <a:lstStyle/>
          <a:p>
            <a:fld id="{844EC3A7-20E4-462E-BE47-03A87430C48C}"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F3C690F-F514-4BAD-86D6-5AC4CDCA03DA}" type="datetimeFigureOut">
              <a:rPr lang="en-US" smtClean="0"/>
              <a:pPr/>
              <a:t>11/3/2011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0024DA9-6C46-4DD4-8379-132CBB4A0D8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024DA9-6C46-4DD4-8379-132CBB4A0D8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0024DA9-6C46-4DD4-8379-132CBB4A0D8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0024DA9-6C46-4DD4-8379-132CBB4A0D85}"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0024DA9-6C46-4DD4-8379-132CBB4A0D85}"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0024DA9-6C46-4DD4-8379-132CBB4A0D85}"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024DA9-6C46-4DD4-8379-132CBB4A0D85}"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F3C690F-F514-4BAD-86D6-5AC4CDCA03DA}" type="datetimeFigureOut">
              <a:rPr lang="en-US" smtClean="0"/>
              <a:pPr/>
              <a:t>11/3/2011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024DA9-6C46-4DD4-8379-132CBB4A0D85}"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10024DA9-6C46-4DD4-8379-132CBB4A0D85}"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F3C690F-F514-4BAD-86D6-5AC4CDCA03DA}" type="datetimeFigureOut">
              <a:rPr lang="en-US" smtClean="0"/>
              <a:pPr/>
              <a:t>11/3/2011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0024DA9-6C46-4DD4-8379-132CBB4A0D85}"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024DA9-6C46-4DD4-8379-132CBB4A0D85}"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F3C690F-F514-4BAD-86D6-5AC4CDCA03DA}" type="datetimeFigureOut">
              <a:rPr lang="en-US" smtClean="0"/>
              <a:pPr/>
              <a:t>11/3/2011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0024DA9-6C46-4DD4-8379-132CBB4A0D85}"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F3C690F-F514-4BAD-86D6-5AC4CDCA03DA}" type="datetimeFigureOut">
              <a:rPr lang="en-US" smtClean="0"/>
              <a:pPr/>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10024DA9-6C46-4DD4-8379-132CBB4A0D85}"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F3C690F-F514-4BAD-86D6-5AC4CDCA03DA}" type="datetimeFigureOut">
              <a:rPr lang="en-US" smtClean="0"/>
              <a:pPr/>
              <a:t>11/3/2011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0024DA9-6C46-4DD4-8379-132CBB4A0D8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F3C690F-F514-4BAD-86D6-5AC4CDCA03DA}" type="datetimeFigureOut">
              <a:rPr lang="en-US" smtClean="0"/>
              <a:pPr/>
              <a:t>11/3/2011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0024DA9-6C46-4DD4-8379-132CBB4A0D85}"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0024DA9-6C46-4DD4-8379-132CBB4A0D85}"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0024DA9-6C46-4DD4-8379-132CBB4A0D85}"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024DA9-6C46-4DD4-8379-132CBB4A0D8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0024DA9-6C46-4DD4-8379-132CBB4A0D85}"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F3C690F-F514-4BAD-86D6-5AC4CDCA03DA}" type="datetimeFigureOut">
              <a:rPr lang="en-US" smtClean="0"/>
              <a:pPr/>
              <a:t>11/3/2011</a:t>
            </a:fld>
            <a:endParaRPr lang="en-US"/>
          </a:p>
        </p:txBody>
      </p:sp>
      <p:sp>
        <p:nvSpPr>
          <p:cNvPr id="10" name="Slide Number Placeholder 9"/>
          <p:cNvSpPr>
            <a:spLocks noGrp="1"/>
          </p:cNvSpPr>
          <p:nvPr>
            <p:ph type="sldNum" sz="quarter" idx="16"/>
          </p:nvPr>
        </p:nvSpPr>
        <p:spPr/>
        <p:txBody>
          <a:bodyPr rtlCol="0"/>
          <a:lstStyle/>
          <a:p>
            <a:fld id="{10024DA9-6C46-4DD4-8379-132CBB4A0D85}"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024DA9-6C46-4DD4-8379-132CBB4A0D85}"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F3C690F-F514-4BAD-86D6-5AC4CDCA03DA}" type="datetimeFigureOut">
              <a:rPr lang="en-US" smtClean="0"/>
              <a:pPr/>
              <a:t>11/3/2011</a:t>
            </a:fld>
            <a:endParaRPr lang="en-US"/>
          </a:p>
        </p:txBody>
      </p:sp>
      <p:sp>
        <p:nvSpPr>
          <p:cNvPr id="12" name="Slide Number Placeholder 11"/>
          <p:cNvSpPr>
            <a:spLocks noGrp="1"/>
          </p:cNvSpPr>
          <p:nvPr>
            <p:ph type="sldNum" sz="quarter" idx="16"/>
          </p:nvPr>
        </p:nvSpPr>
        <p:spPr/>
        <p:txBody>
          <a:bodyPr rtlCol="0"/>
          <a:lstStyle/>
          <a:p>
            <a:fld id="{10024DA9-6C46-4DD4-8379-132CBB4A0D85}"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024DA9-6C46-4DD4-8379-132CBB4A0D85}"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3C690F-F514-4BAD-86D6-5AC4CDCA03DA}"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024DA9-6C46-4DD4-8379-132CBB4A0D8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F3C690F-F514-4BAD-86D6-5AC4CDCA03DA}" type="datetimeFigureOut">
              <a:rPr lang="en-US" smtClean="0"/>
              <a:pPr/>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0024DA9-6C46-4DD4-8379-132CBB4A0D8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3C690F-F514-4BAD-86D6-5AC4CDCA03DA}" type="datetimeFigureOut">
              <a:rPr lang="en-US" smtClean="0"/>
              <a:pPr/>
              <a:t>11/3/2011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0024DA9-6C46-4DD4-8379-132CBB4A0D8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F3C690F-F514-4BAD-86D6-5AC4CDCA03DA}"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0024DA9-6C46-4DD4-8379-132CBB4A0D85}"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F3C690F-F514-4BAD-86D6-5AC4CDCA03DA}" type="datetimeFigureOut">
              <a:rPr lang="en-US" smtClean="0"/>
              <a:pPr/>
              <a:t>11/3/2011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0024DA9-6C46-4DD4-8379-132CBB4A0D85}"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F3C690F-F514-4BAD-86D6-5AC4CDCA03DA}" type="datetimeFigureOut">
              <a:rPr lang="en-US" smtClean="0"/>
              <a:pPr/>
              <a:t>11/3/2011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0024DA9-6C46-4DD4-8379-132CBB4A0D8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F3C690F-F514-4BAD-86D6-5AC4CDCA03DA}" type="datetimeFigureOut">
              <a:rPr lang="en-US" smtClean="0"/>
              <a:pPr/>
              <a:t>11/3/2011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0024DA9-6C46-4DD4-8379-132CBB4A0D85}"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F3C690F-F514-4BAD-86D6-5AC4CDCA03DA}" type="datetimeFigureOut">
              <a:rPr lang="en-US" smtClean="0"/>
              <a:pPr/>
              <a:t>11/3/2011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0024DA9-6C46-4DD4-8379-132CBB4A0D85}"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F3C690F-F514-4BAD-86D6-5AC4CDCA03DA}" type="datetimeFigureOut">
              <a:rPr lang="en-US" smtClean="0"/>
              <a:pPr/>
              <a:t>11/3/2011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0024DA9-6C46-4DD4-8379-132CBB4A0D8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F3C690F-F514-4BAD-86D6-5AC4CDCA03DA}" type="datetimeFigureOut">
              <a:rPr lang="en-US" smtClean="0"/>
              <a:pPr/>
              <a:t>11/3/2011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0024DA9-6C46-4DD4-8379-132CBB4A0D8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8.xml"/><Relationship Id="rId1" Type="http://schemas.openxmlformats.org/officeDocument/2006/relationships/slideLayout" Target="../slideLayouts/slideLayout40.x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40.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28.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1.xml"/><Relationship Id="rId1" Type="http://schemas.openxmlformats.org/officeDocument/2006/relationships/slideLayout" Target="../slideLayouts/slideLayout29.xml"/><Relationship Id="rId5" Type="http://schemas.openxmlformats.org/officeDocument/2006/relationships/image" Target="../media/image34.jpeg"/><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5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5334000"/>
            <a:ext cx="7406640" cy="1752600"/>
          </a:xfrm>
        </p:spPr>
        <p:txBody>
          <a:bodyPr>
            <a:normAutofit/>
          </a:bodyPr>
          <a:lstStyle/>
          <a:p>
            <a:pPr algn="ctr"/>
            <a:r>
              <a:rPr lang="en-US" dirty="0" smtClean="0"/>
              <a:t>Heather Rogers </a:t>
            </a:r>
          </a:p>
          <a:p>
            <a:pPr algn="ctr"/>
            <a:r>
              <a:rPr lang="en-US" dirty="0" smtClean="0"/>
              <a:t>EDUC – 7101 </a:t>
            </a:r>
            <a:endParaRPr lang="en-US" dirty="0"/>
          </a:p>
        </p:txBody>
      </p:sp>
      <p:sp>
        <p:nvSpPr>
          <p:cNvPr id="2" name="Title 1"/>
          <p:cNvSpPr>
            <a:spLocks noGrp="1"/>
          </p:cNvSpPr>
          <p:nvPr>
            <p:ph type="ctrTitle"/>
          </p:nvPr>
        </p:nvSpPr>
        <p:spPr>
          <a:xfrm>
            <a:off x="990600" y="3657600"/>
            <a:ext cx="7406640" cy="862584"/>
          </a:xfrm>
        </p:spPr>
        <p:txBody>
          <a:bodyPr>
            <a:noAutofit/>
          </a:bodyPr>
          <a:lstStyle/>
          <a:p>
            <a:pPr algn="ctr"/>
            <a:r>
              <a:rPr lang="en-US" sz="3600" b="1" dirty="0" smtClean="0"/>
              <a:t>Digital Storytelling in Education </a:t>
            </a:r>
            <a:endParaRPr lang="en-US" sz="3600" b="1" dirty="0"/>
          </a:p>
        </p:txBody>
      </p:sp>
      <p:pic>
        <p:nvPicPr>
          <p:cNvPr id="26632" name="Picture 8" descr="http://t1.gstatic.com/images?q=tbn:ANd9GcQhd-ausCq8n9exgd6rUutgZTivJqiAhwCj-PtLGaG6jXSgFQ83jw"/>
          <p:cNvPicPr>
            <a:picLocks noGrp="1" noChangeAspect="1" noChangeArrowheads="1"/>
          </p:cNvPicPr>
          <p:nvPr>
            <p:ph type="pic" idx="4294967295"/>
          </p:nvPr>
        </p:nvPicPr>
        <p:blipFill>
          <a:blip r:embed="rId2" cstate="print"/>
          <a:stretch>
            <a:fillRect/>
          </a:stretch>
        </p:blipFill>
        <p:spPr bwMode="auto">
          <a:xfrm>
            <a:off x="1828800" y="1447800"/>
            <a:ext cx="5867400" cy="176053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371600" y="762000"/>
            <a:ext cx="6172200" cy="1143000"/>
          </a:xfrm>
        </p:spPr>
        <p:txBody>
          <a:bodyPr>
            <a:noAutofit/>
          </a:bodyPr>
          <a:lstStyle/>
          <a:p>
            <a:pPr algn="ctr"/>
            <a:r>
              <a:rPr lang="en-US" sz="6600" u="sng" dirty="0" smtClean="0">
                <a:solidFill>
                  <a:schemeClr val="tx1"/>
                </a:solidFill>
                <a:latin typeface="Bernard MT Condensed" pitchFamily="18" charset="0"/>
              </a:rPr>
              <a:t>Knowledge</a:t>
            </a:r>
            <a:r>
              <a:rPr lang="en-US" sz="6600" dirty="0" smtClean="0">
                <a:solidFill>
                  <a:schemeClr val="tx1"/>
                </a:solidFill>
                <a:latin typeface="Bernard MT Condensed" pitchFamily="18" charset="0"/>
              </a:rPr>
              <a:t> </a:t>
            </a:r>
            <a:endParaRPr lang="en-US" sz="6600" dirty="0">
              <a:solidFill>
                <a:schemeClr val="tx1"/>
              </a:solidFill>
              <a:latin typeface="Bernard MT Condensed" pitchFamily="18" charset="0"/>
            </a:endParaRPr>
          </a:p>
        </p:txBody>
      </p:sp>
      <p:pic>
        <p:nvPicPr>
          <p:cNvPr id="7" name="Content Placeholder 6" descr="digital-storytelling.gif"/>
          <p:cNvPicPr>
            <a:picLocks noGrp="1" noChangeAspect="1"/>
          </p:cNvPicPr>
          <p:nvPr>
            <p:ph sz="quarter" idx="4294967295"/>
          </p:nvPr>
        </p:nvPicPr>
        <p:blipFill>
          <a:blip r:embed="rId3" cstate="print"/>
          <a:stretch>
            <a:fillRect/>
          </a:stretch>
        </p:blipFill>
        <p:spPr>
          <a:xfrm>
            <a:off x="3200400" y="3124200"/>
            <a:ext cx="2595562" cy="1303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482" name="Picture 2" descr="http://www.sisomo.com/images/uploads/joe-lambert_interview-2007.jpg"/>
          <p:cNvPicPr>
            <a:picLocks noChangeAspect="1" noChangeArrowheads="1"/>
          </p:cNvPicPr>
          <p:nvPr/>
        </p:nvPicPr>
        <p:blipFill>
          <a:blip r:embed="rId4" cstate="print"/>
          <a:srcRect/>
          <a:stretch>
            <a:fillRect/>
          </a:stretch>
        </p:blipFill>
        <p:spPr bwMode="auto">
          <a:xfrm>
            <a:off x="6400800" y="2743200"/>
            <a:ext cx="2057400" cy="19658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extBox 7"/>
          <p:cNvSpPr txBox="1"/>
          <p:nvPr/>
        </p:nvSpPr>
        <p:spPr>
          <a:xfrm>
            <a:off x="5715000" y="4724400"/>
            <a:ext cx="3276600" cy="369332"/>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     Joe Lambert</a:t>
            </a:r>
            <a:endParaRPr lang="en-US" b="1" dirty="0">
              <a:effectLst>
                <a:outerShdw blurRad="38100" dist="38100" dir="2700000" algn="tl">
                  <a:srgbClr val="000000">
                    <a:alpha val="43137"/>
                  </a:srgbClr>
                </a:outerShdw>
              </a:effectLst>
            </a:endParaRPr>
          </a:p>
        </p:txBody>
      </p:sp>
      <p:pic>
        <p:nvPicPr>
          <p:cNvPr id="20484" name="Picture 4" descr="http://www.dstory.com/dsf5/headshots/atchley_120x120.jpg"/>
          <p:cNvPicPr>
            <a:picLocks noChangeAspect="1" noChangeArrowheads="1"/>
          </p:cNvPicPr>
          <p:nvPr/>
        </p:nvPicPr>
        <p:blipFill>
          <a:blip r:embed="rId5" cstate="print"/>
          <a:srcRect/>
          <a:stretch>
            <a:fillRect/>
          </a:stretch>
        </p:blipFill>
        <p:spPr bwMode="auto">
          <a:xfrm>
            <a:off x="609600" y="2667000"/>
            <a:ext cx="1981200"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p:nvPr/>
        </p:nvSpPr>
        <p:spPr>
          <a:xfrm>
            <a:off x="0" y="4648200"/>
            <a:ext cx="3276600" cy="381000"/>
          </a:xfrm>
          <a:prstGeom prst="rect">
            <a:avLst/>
          </a:prstGeom>
          <a:noFill/>
        </p:spPr>
        <p:txBody>
          <a:bodyPr wrap="square" rtlCol="0">
            <a:spAutoFit/>
          </a:bodyPr>
          <a:lstStyle/>
          <a:p>
            <a:pPr algn="ctr"/>
            <a:r>
              <a:rPr lang="en-US" b="1" dirty="0" smtClean="0"/>
              <a:t>Dana Atchley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fade">
                                      <p:cBhvr>
                                        <p:cTn id="7" dur="2000"/>
                                        <p:tgtEl>
                                          <p:spTgt spid="2048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482"/>
                                        </p:tgtEl>
                                        <p:attrNameLst>
                                          <p:attrName>style.visibility</p:attrName>
                                        </p:attrNameLst>
                                      </p:cBhvr>
                                      <p:to>
                                        <p:strVal val="visible"/>
                                      </p:to>
                                    </p:set>
                                    <p:animEffect transition="in" filter="fade">
                                      <p:cBhvr>
                                        <p:cTn id="12"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457200" y="609600"/>
            <a:ext cx="8153400" cy="990600"/>
          </a:xfrm>
        </p:spPr>
        <p:txBody>
          <a:bodyPr>
            <a:normAutofit fontScale="90000"/>
          </a:bodyPr>
          <a:lstStyle/>
          <a:p>
            <a:pPr algn="ctr"/>
            <a:r>
              <a:rPr lang="en-US" sz="6000" b="1" dirty="0" smtClean="0">
                <a:solidFill>
                  <a:schemeClr val="tx1">
                    <a:lumMod val="95000"/>
                    <a:lumOff val="5000"/>
                  </a:schemeClr>
                </a:solidFill>
                <a:latin typeface="Rockwell Extra Bold" pitchFamily="18" charset="0"/>
              </a:rPr>
              <a:t>Persuasion </a:t>
            </a:r>
            <a:endParaRPr lang="en-US" sz="6000" b="1" dirty="0">
              <a:solidFill>
                <a:schemeClr val="tx1">
                  <a:lumMod val="95000"/>
                  <a:lumOff val="5000"/>
                </a:schemeClr>
              </a:solidFill>
              <a:latin typeface="Rockwell Extra Bold" pitchFamily="18" charset="0"/>
            </a:endParaRPr>
          </a:p>
        </p:txBody>
      </p:sp>
      <p:pic>
        <p:nvPicPr>
          <p:cNvPr id="5" name="Content Placeholder 4" descr="afi_logo_official.png"/>
          <p:cNvPicPr>
            <a:picLocks noGrp="1" noChangeAspect="1"/>
          </p:cNvPicPr>
          <p:nvPr>
            <p:ph sz="quarter" idx="4294967295"/>
          </p:nvPr>
        </p:nvPicPr>
        <p:blipFill>
          <a:blip r:embed="rId3" cstate="print"/>
          <a:stretch>
            <a:fillRect/>
          </a:stretch>
        </p:blipFill>
        <p:spPr>
          <a:xfrm>
            <a:off x="2057400" y="1828800"/>
            <a:ext cx="4803775" cy="2743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533400" y="381000"/>
            <a:ext cx="8153400" cy="990600"/>
          </a:xfrm>
        </p:spPr>
        <p:txBody>
          <a:bodyPr>
            <a:normAutofit fontScale="90000"/>
          </a:bodyPr>
          <a:lstStyle/>
          <a:p>
            <a:pPr algn="r"/>
            <a:r>
              <a:rPr lang="en-US" sz="6600" dirty="0" smtClean="0">
                <a:solidFill>
                  <a:schemeClr val="tx1">
                    <a:lumMod val="95000"/>
                    <a:lumOff val="5000"/>
                  </a:schemeClr>
                </a:solidFill>
                <a:latin typeface="Bauhaus 93" pitchFamily="82" charset="0"/>
              </a:rPr>
              <a:t>Decision</a:t>
            </a:r>
            <a:r>
              <a:rPr lang="en-US" sz="6600" dirty="0" smtClean="0"/>
              <a:t> </a:t>
            </a:r>
            <a:endParaRPr lang="en-US" sz="6600" dirty="0"/>
          </a:p>
        </p:txBody>
      </p:sp>
      <p:pic>
        <p:nvPicPr>
          <p:cNvPr id="4" name="Picture 3" descr="decision-making.jpg"/>
          <p:cNvPicPr>
            <a:picLocks noChangeAspect="1"/>
          </p:cNvPicPr>
          <p:nvPr/>
        </p:nvPicPr>
        <p:blipFill>
          <a:blip r:embed="rId3" cstate="print"/>
          <a:stretch>
            <a:fillRect/>
          </a:stretch>
        </p:blipFill>
        <p:spPr>
          <a:xfrm>
            <a:off x="1752600" y="1447800"/>
            <a:ext cx="5410200" cy="4057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533400" y="533400"/>
            <a:ext cx="8153400" cy="990600"/>
          </a:xfrm>
        </p:spPr>
        <p:txBody>
          <a:bodyPr>
            <a:noAutofit/>
          </a:bodyPr>
          <a:lstStyle/>
          <a:p>
            <a:pPr algn="ctr"/>
            <a:r>
              <a:rPr lang="en-US" sz="5400" dirty="0" smtClean="0">
                <a:solidFill>
                  <a:schemeClr val="tx1">
                    <a:lumMod val="95000"/>
                    <a:lumOff val="5000"/>
                  </a:schemeClr>
                </a:solidFill>
              </a:rPr>
              <a:t>Implementation</a:t>
            </a:r>
            <a:r>
              <a:rPr lang="en-US" sz="7200" dirty="0" smtClean="0">
                <a:solidFill>
                  <a:schemeClr val="tx1">
                    <a:lumMod val="95000"/>
                    <a:lumOff val="5000"/>
                  </a:schemeClr>
                </a:solidFill>
              </a:rPr>
              <a:t> </a:t>
            </a:r>
            <a:endParaRPr lang="en-US" sz="7200" dirty="0">
              <a:solidFill>
                <a:schemeClr val="tx1">
                  <a:lumMod val="95000"/>
                  <a:lumOff val="5000"/>
                </a:schemeClr>
              </a:solidFill>
            </a:endParaRPr>
          </a:p>
        </p:txBody>
      </p:sp>
      <p:sp>
        <p:nvSpPr>
          <p:cNvPr id="4" name="Content Placeholder 3"/>
          <p:cNvSpPr>
            <a:spLocks noGrp="1"/>
          </p:cNvSpPr>
          <p:nvPr>
            <p:ph sz="quarter" idx="4294967295"/>
          </p:nvPr>
        </p:nvSpPr>
        <p:spPr>
          <a:xfrm>
            <a:off x="0" y="1589088"/>
            <a:ext cx="3886200" cy="4572000"/>
          </a:xfrm>
        </p:spPr>
        <p:txBody>
          <a:bodyPr/>
          <a:lstStyle/>
          <a:p>
            <a:pPr>
              <a:buNone/>
            </a:pPr>
            <a:r>
              <a:rPr lang="en-US" dirty="0" smtClean="0"/>
              <a:t>	</a:t>
            </a:r>
            <a:endParaRPr lang="en-US" dirty="0"/>
          </a:p>
        </p:txBody>
      </p:sp>
      <p:pic>
        <p:nvPicPr>
          <p:cNvPr id="7" name="Picture 6" descr="TomHoosonImage.jpg"/>
          <p:cNvPicPr>
            <a:picLocks noChangeAspect="1"/>
          </p:cNvPicPr>
          <p:nvPr/>
        </p:nvPicPr>
        <p:blipFill>
          <a:blip r:embed="rId3" cstate="print"/>
          <a:stretch>
            <a:fillRect/>
          </a:stretch>
        </p:blipFill>
        <p:spPr>
          <a:xfrm>
            <a:off x="2362200" y="1600200"/>
            <a:ext cx="4191000" cy="4337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457200" y="457200"/>
            <a:ext cx="8153400" cy="990600"/>
          </a:xfrm>
        </p:spPr>
        <p:txBody>
          <a:bodyPr/>
          <a:lstStyle/>
          <a:p>
            <a:pPr algn="ctr"/>
            <a:r>
              <a:rPr lang="en-US" b="0" dirty="0" smtClean="0">
                <a:solidFill>
                  <a:schemeClr val="tx1">
                    <a:lumMod val="95000"/>
                    <a:lumOff val="5000"/>
                  </a:schemeClr>
                </a:solidFill>
                <a:latin typeface="+mn-lt"/>
              </a:rPr>
              <a:t>Confirmation</a:t>
            </a:r>
            <a:r>
              <a:rPr lang="en-US" b="1" dirty="0" smtClean="0">
                <a:latin typeface="Engravers MT" pitchFamily="18" charset="0"/>
              </a:rPr>
              <a:t> </a:t>
            </a:r>
            <a:endParaRPr lang="en-US" b="1" dirty="0">
              <a:latin typeface="Engravers MT" pitchFamily="18" charset="0"/>
            </a:endParaRPr>
          </a:p>
        </p:txBody>
      </p:sp>
      <p:pic>
        <p:nvPicPr>
          <p:cNvPr id="7" name="Content Placeholder 6" descr="banner.jpg"/>
          <p:cNvPicPr>
            <a:picLocks noGrp="1" noChangeAspect="1"/>
          </p:cNvPicPr>
          <p:nvPr>
            <p:ph sz="quarter" idx="4294967295"/>
          </p:nvPr>
        </p:nvPicPr>
        <p:blipFill>
          <a:blip r:embed="rId3" cstate="print"/>
          <a:stretch>
            <a:fillRect/>
          </a:stretch>
        </p:blipFill>
        <p:spPr>
          <a:xfrm>
            <a:off x="762000" y="2209800"/>
            <a:ext cx="7559040" cy="91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header_logo.jpg"/>
          <p:cNvPicPr>
            <a:picLocks noChangeAspect="1"/>
          </p:cNvPicPr>
          <p:nvPr/>
        </p:nvPicPr>
        <p:blipFill>
          <a:blip r:embed="rId4" cstate="print"/>
          <a:stretch>
            <a:fillRect/>
          </a:stretch>
        </p:blipFill>
        <p:spPr>
          <a:xfrm>
            <a:off x="1295400" y="3276600"/>
            <a:ext cx="6553200" cy="6197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828800" y="0"/>
            <a:ext cx="7315200" cy="685800"/>
          </a:xfrm>
        </p:spPr>
        <p:txBody>
          <a:bodyPr>
            <a:normAutofit/>
          </a:bodyPr>
          <a:lstStyle/>
          <a:p>
            <a:pPr algn="ctr"/>
            <a:r>
              <a:rPr lang="en-US" sz="2800" b="1" u="sng" dirty="0" smtClean="0">
                <a:solidFill>
                  <a:schemeClr val="tx1"/>
                </a:solidFill>
              </a:rPr>
              <a:t>The S- Curve of Digital Storytelling</a:t>
            </a:r>
            <a:endParaRPr lang="en-US" sz="2800" b="1" u="sng" dirty="0">
              <a:solidFill>
                <a:schemeClr val="tx1"/>
              </a:solidFill>
            </a:endParaRPr>
          </a:p>
        </p:txBody>
      </p:sp>
      <p:cxnSp>
        <p:nvCxnSpPr>
          <p:cNvPr id="9" name="Curved Connector 8"/>
          <p:cNvCxnSpPr/>
          <p:nvPr/>
        </p:nvCxnSpPr>
        <p:spPr>
          <a:xfrm flipV="1">
            <a:off x="228600" y="381000"/>
            <a:ext cx="8001000" cy="5486400"/>
          </a:xfrm>
          <a:prstGeom prst="curvedConnector3">
            <a:avLst>
              <a:gd name="adj1" fmla="val 50000"/>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4" name="TextBox 3"/>
          <p:cNvSpPr txBox="1"/>
          <p:nvPr/>
        </p:nvSpPr>
        <p:spPr>
          <a:xfrm>
            <a:off x="304800" y="5943600"/>
            <a:ext cx="7543800" cy="646331"/>
          </a:xfrm>
          <a:prstGeom prst="rect">
            <a:avLst/>
          </a:prstGeom>
          <a:noFill/>
        </p:spPr>
        <p:txBody>
          <a:bodyPr wrap="square" rtlCol="0">
            <a:spAutoFit/>
          </a:bodyPr>
          <a:lstStyle/>
          <a:p>
            <a:pPr>
              <a:buFont typeface="Arial" pitchFamily="34" charset="0"/>
              <a:buChar char="•"/>
            </a:pPr>
            <a:r>
              <a:rPr lang="en-US" b="1" dirty="0" smtClean="0"/>
              <a:t>1986-1988</a:t>
            </a:r>
            <a:r>
              <a:rPr lang="en-US" dirty="0" smtClean="0"/>
              <a:t>: Joe Lambert &amp; Dana Atchley developed Next Exit – a multimedia  autobiography. </a:t>
            </a:r>
            <a:endParaRPr lang="en-US" dirty="0"/>
          </a:p>
        </p:txBody>
      </p:sp>
      <p:sp>
        <p:nvSpPr>
          <p:cNvPr id="10" name="TextBox 9"/>
          <p:cNvSpPr txBox="1"/>
          <p:nvPr/>
        </p:nvSpPr>
        <p:spPr>
          <a:xfrm>
            <a:off x="2362200" y="5334000"/>
            <a:ext cx="5867400" cy="646331"/>
          </a:xfrm>
          <a:prstGeom prst="rect">
            <a:avLst/>
          </a:prstGeom>
          <a:noFill/>
        </p:spPr>
        <p:txBody>
          <a:bodyPr wrap="square" rtlCol="0">
            <a:spAutoFit/>
          </a:bodyPr>
          <a:lstStyle/>
          <a:p>
            <a:pPr>
              <a:buFont typeface="Arial" pitchFamily="34" charset="0"/>
              <a:buChar char="•"/>
            </a:pPr>
            <a:r>
              <a:rPr lang="en-US" b="1" dirty="0" smtClean="0"/>
              <a:t>1993-</a:t>
            </a:r>
            <a:r>
              <a:rPr lang="en-US" dirty="0" smtClean="0"/>
              <a:t> Lambert and Atchley teach digital storytelling workshop at the American Film Institute </a:t>
            </a:r>
            <a:endParaRPr lang="en-US" dirty="0"/>
          </a:p>
        </p:txBody>
      </p:sp>
      <p:sp>
        <p:nvSpPr>
          <p:cNvPr id="12" name="TextBox 11"/>
          <p:cNvSpPr txBox="1"/>
          <p:nvPr/>
        </p:nvSpPr>
        <p:spPr>
          <a:xfrm>
            <a:off x="0" y="3886200"/>
            <a:ext cx="3505200" cy="1477328"/>
          </a:xfrm>
          <a:prstGeom prst="rect">
            <a:avLst/>
          </a:prstGeom>
          <a:noFill/>
        </p:spPr>
        <p:txBody>
          <a:bodyPr wrap="square" rtlCol="0">
            <a:spAutoFit/>
          </a:bodyPr>
          <a:lstStyle/>
          <a:p>
            <a:pPr>
              <a:buFont typeface="Arial" pitchFamily="34" charset="0"/>
              <a:buChar char="•"/>
            </a:pPr>
            <a:r>
              <a:rPr lang="en-US" b="1" dirty="0" smtClean="0"/>
              <a:t>1994-1998-</a:t>
            </a:r>
            <a:r>
              <a:rPr lang="en-US" dirty="0" smtClean="0"/>
              <a:t> Creation of the San Francisco Digital Media Center.  Organization spread to Europe, and news stories presented on CNN and MSNBC</a:t>
            </a:r>
            <a:endParaRPr lang="en-US" dirty="0"/>
          </a:p>
        </p:txBody>
      </p:sp>
      <p:sp>
        <p:nvSpPr>
          <p:cNvPr id="13" name="TextBox 12"/>
          <p:cNvSpPr txBox="1"/>
          <p:nvPr/>
        </p:nvSpPr>
        <p:spPr>
          <a:xfrm>
            <a:off x="3429000" y="4876800"/>
            <a:ext cx="5334000" cy="369332"/>
          </a:xfrm>
          <a:prstGeom prst="rect">
            <a:avLst/>
          </a:prstGeom>
          <a:noFill/>
        </p:spPr>
        <p:txBody>
          <a:bodyPr wrap="square" rtlCol="0">
            <a:spAutoFit/>
          </a:bodyPr>
          <a:lstStyle/>
          <a:p>
            <a:pPr>
              <a:buFont typeface="Arial" pitchFamily="34" charset="0"/>
              <a:buChar char="•"/>
            </a:pPr>
            <a:r>
              <a:rPr lang="en-US" b="1" dirty="0" smtClean="0"/>
              <a:t>1996-</a:t>
            </a:r>
            <a:r>
              <a:rPr lang="en-US" dirty="0" smtClean="0"/>
              <a:t> </a:t>
            </a:r>
            <a:r>
              <a:rPr lang="en-US" u="sng" dirty="0" smtClean="0"/>
              <a:t>Digital Storytelling Cook Book </a:t>
            </a:r>
            <a:r>
              <a:rPr lang="en-US" dirty="0" smtClean="0"/>
              <a:t>Published </a:t>
            </a:r>
            <a:endParaRPr lang="en-US" dirty="0"/>
          </a:p>
        </p:txBody>
      </p:sp>
      <p:sp>
        <p:nvSpPr>
          <p:cNvPr id="14" name="TextBox 13"/>
          <p:cNvSpPr txBox="1"/>
          <p:nvPr/>
        </p:nvSpPr>
        <p:spPr>
          <a:xfrm>
            <a:off x="3962400" y="4267200"/>
            <a:ext cx="4495800" cy="646331"/>
          </a:xfrm>
          <a:prstGeom prst="rect">
            <a:avLst/>
          </a:prstGeom>
          <a:noFill/>
        </p:spPr>
        <p:txBody>
          <a:bodyPr wrap="square" rtlCol="0">
            <a:spAutoFit/>
          </a:bodyPr>
          <a:lstStyle/>
          <a:p>
            <a:pPr marL="342900" indent="-342900"/>
            <a:r>
              <a:rPr lang="en-US" b="1" dirty="0" smtClean="0"/>
              <a:t>1998</a:t>
            </a:r>
            <a:r>
              <a:rPr lang="en-US" dirty="0" smtClean="0"/>
              <a:t>- The Center for Digital Storytelling (CDS) is established. </a:t>
            </a:r>
            <a:endParaRPr lang="en-US" dirty="0"/>
          </a:p>
        </p:txBody>
      </p:sp>
      <p:sp>
        <p:nvSpPr>
          <p:cNvPr id="15" name="TextBox 14"/>
          <p:cNvSpPr txBox="1"/>
          <p:nvPr/>
        </p:nvSpPr>
        <p:spPr>
          <a:xfrm>
            <a:off x="4267200" y="3429000"/>
            <a:ext cx="5105400" cy="923330"/>
          </a:xfrm>
          <a:prstGeom prst="rect">
            <a:avLst/>
          </a:prstGeom>
          <a:noFill/>
        </p:spPr>
        <p:txBody>
          <a:bodyPr wrap="square" rtlCol="0">
            <a:spAutoFit/>
          </a:bodyPr>
          <a:lstStyle/>
          <a:p>
            <a:pPr>
              <a:buFont typeface="Arial" pitchFamily="34" charset="0"/>
              <a:buChar char="•"/>
            </a:pPr>
            <a:r>
              <a:rPr lang="en-US" b="1" dirty="0" smtClean="0"/>
              <a:t>1999</a:t>
            </a:r>
            <a:r>
              <a:rPr lang="en-US" dirty="0" smtClean="0"/>
              <a:t>- CDS begins annual conference on the establishment of digital storytelling in higher education. </a:t>
            </a:r>
            <a:endParaRPr lang="en-US" dirty="0"/>
          </a:p>
        </p:txBody>
      </p:sp>
      <p:sp>
        <p:nvSpPr>
          <p:cNvPr id="16" name="TextBox 15"/>
          <p:cNvSpPr txBox="1"/>
          <p:nvPr/>
        </p:nvSpPr>
        <p:spPr>
          <a:xfrm>
            <a:off x="4648200" y="2819400"/>
            <a:ext cx="4724400" cy="646331"/>
          </a:xfrm>
          <a:prstGeom prst="rect">
            <a:avLst/>
          </a:prstGeom>
          <a:noFill/>
        </p:spPr>
        <p:txBody>
          <a:bodyPr wrap="square" rtlCol="0">
            <a:spAutoFit/>
          </a:bodyPr>
          <a:lstStyle/>
          <a:p>
            <a:pPr>
              <a:buFont typeface="Arial" pitchFamily="34" charset="0"/>
              <a:buChar char="•"/>
            </a:pPr>
            <a:r>
              <a:rPr lang="en-US" b="1" dirty="0" smtClean="0"/>
              <a:t>2001</a:t>
            </a:r>
            <a:r>
              <a:rPr lang="en-US" dirty="0" smtClean="0"/>
              <a:t>- Kentucky initiates the first digital storytelling program in k-12 educational settings.   </a:t>
            </a:r>
            <a:endParaRPr lang="en-US" dirty="0"/>
          </a:p>
        </p:txBody>
      </p:sp>
      <p:sp>
        <p:nvSpPr>
          <p:cNvPr id="20" name="TextBox 19"/>
          <p:cNvSpPr txBox="1"/>
          <p:nvPr/>
        </p:nvSpPr>
        <p:spPr>
          <a:xfrm>
            <a:off x="2362200" y="6400800"/>
            <a:ext cx="7467600" cy="253916"/>
          </a:xfrm>
          <a:prstGeom prst="rect">
            <a:avLst/>
          </a:prstGeom>
          <a:noFill/>
        </p:spPr>
        <p:txBody>
          <a:bodyPr wrap="square" rtlCol="0">
            <a:spAutoFit/>
          </a:bodyPr>
          <a:lstStyle/>
          <a:p>
            <a:r>
              <a:rPr lang="en-US" sz="1050" dirty="0" smtClean="0"/>
              <a:t>(Center for Digital Storytelling, 2011)  (Wikipedia, 2011) </a:t>
            </a:r>
            <a:endParaRPr lang="en-US" sz="1050" dirty="0"/>
          </a:p>
        </p:txBody>
      </p:sp>
      <p:sp>
        <p:nvSpPr>
          <p:cNvPr id="22" name="TextBox 21"/>
          <p:cNvSpPr txBox="1"/>
          <p:nvPr/>
        </p:nvSpPr>
        <p:spPr>
          <a:xfrm>
            <a:off x="0" y="3048000"/>
            <a:ext cx="4572000" cy="923330"/>
          </a:xfrm>
          <a:prstGeom prst="rect">
            <a:avLst/>
          </a:prstGeom>
          <a:noFill/>
        </p:spPr>
        <p:txBody>
          <a:bodyPr wrap="square" rtlCol="0">
            <a:spAutoFit/>
          </a:bodyPr>
          <a:lstStyle/>
          <a:p>
            <a:pPr>
              <a:buFont typeface="Arial" pitchFamily="34" charset="0"/>
              <a:buChar char="•"/>
            </a:pPr>
            <a:r>
              <a:rPr lang="en-US" b="1" dirty="0" smtClean="0"/>
              <a:t>1999</a:t>
            </a:r>
            <a:r>
              <a:rPr lang="en-US" dirty="0" smtClean="0"/>
              <a:t>- Silence Sparks Project was developed which expanded digital storytelling to public health. </a:t>
            </a:r>
            <a:endParaRPr lang="en-US" dirty="0"/>
          </a:p>
        </p:txBody>
      </p:sp>
      <p:sp>
        <p:nvSpPr>
          <p:cNvPr id="17" name="TextBox 16"/>
          <p:cNvSpPr txBox="1"/>
          <p:nvPr/>
        </p:nvSpPr>
        <p:spPr>
          <a:xfrm>
            <a:off x="0" y="2438400"/>
            <a:ext cx="4267200" cy="646331"/>
          </a:xfrm>
          <a:prstGeom prst="rect">
            <a:avLst/>
          </a:prstGeom>
          <a:noFill/>
        </p:spPr>
        <p:txBody>
          <a:bodyPr wrap="square" rtlCol="0">
            <a:spAutoFit/>
          </a:bodyPr>
          <a:lstStyle/>
          <a:p>
            <a:pPr>
              <a:buFont typeface="Arial" pitchFamily="34" charset="0"/>
              <a:buChar char="•"/>
            </a:pPr>
            <a:r>
              <a:rPr lang="en-US" b="1" dirty="0" smtClean="0"/>
              <a:t>2003-</a:t>
            </a:r>
            <a:r>
              <a:rPr lang="en-US" dirty="0" smtClean="0"/>
              <a:t>The BBC held the first international conference on digital storytelling.  </a:t>
            </a:r>
            <a:endParaRPr lang="en-US" dirty="0"/>
          </a:p>
        </p:txBody>
      </p:sp>
      <p:sp>
        <p:nvSpPr>
          <p:cNvPr id="19" name="TextBox 18"/>
          <p:cNvSpPr txBox="1"/>
          <p:nvPr/>
        </p:nvSpPr>
        <p:spPr>
          <a:xfrm>
            <a:off x="4572000" y="1981200"/>
            <a:ext cx="4876800" cy="923330"/>
          </a:xfrm>
          <a:prstGeom prst="rect">
            <a:avLst/>
          </a:prstGeom>
          <a:noFill/>
        </p:spPr>
        <p:txBody>
          <a:bodyPr wrap="square" rtlCol="0">
            <a:spAutoFit/>
          </a:bodyPr>
          <a:lstStyle/>
          <a:p>
            <a:pPr>
              <a:buFont typeface="Arial" pitchFamily="34" charset="0"/>
              <a:buChar char="•"/>
            </a:pPr>
            <a:r>
              <a:rPr lang="en-US" b="1" dirty="0" smtClean="0"/>
              <a:t>2004</a:t>
            </a:r>
            <a:r>
              <a:rPr lang="en-US" dirty="0" smtClean="0"/>
              <a:t>- Bridges to Understanding was established to incorporate digital storytelling in countries of Latin America, Canada, and India. </a:t>
            </a:r>
            <a:endParaRPr lang="en-US" dirty="0"/>
          </a:p>
        </p:txBody>
      </p:sp>
      <p:sp>
        <p:nvSpPr>
          <p:cNvPr id="23" name="TextBox 22"/>
          <p:cNvSpPr txBox="1"/>
          <p:nvPr/>
        </p:nvSpPr>
        <p:spPr>
          <a:xfrm>
            <a:off x="5562600" y="914400"/>
            <a:ext cx="3886200" cy="1200329"/>
          </a:xfrm>
          <a:prstGeom prst="rect">
            <a:avLst/>
          </a:prstGeom>
          <a:noFill/>
        </p:spPr>
        <p:txBody>
          <a:bodyPr wrap="square" rtlCol="0">
            <a:spAutoFit/>
          </a:bodyPr>
          <a:lstStyle/>
          <a:p>
            <a:pPr>
              <a:buFont typeface="Arial" pitchFamily="34" charset="0"/>
              <a:buChar char="•"/>
            </a:pPr>
            <a:r>
              <a:rPr lang="en-US" b="1" dirty="0" smtClean="0"/>
              <a:t>2006</a:t>
            </a:r>
            <a:r>
              <a:rPr lang="en-US" dirty="0" smtClean="0"/>
              <a:t>- Workshop for educators is established to train teachers on incorporating digital storytelling in the k-12 setting. </a:t>
            </a:r>
            <a:endParaRPr lang="en-US" dirty="0"/>
          </a:p>
        </p:txBody>
      </p:sp>
      <p:sp>
        <p:nvSpPr>
          <p:cNvPr id="26" name="TextBox 25"/>
          <p:cNvSpPr txBox="1"/>
          <p:nvPr/>
        </p:nvSpPr>
        <p:spPr>
          <a:xfrm>
            <a:off x="0" y="1219200"/>
            <a:ext cx="4648200" cy="1200329"/>
          </a:xfrm>
          <a:prstGeom prst="rect">
            <a:avLst/>
          </a:prstGeom>
          <a:noFill/>
        </p:spPr>
        <p:txBody>
          <a:bodyPr wrap="square" rtlCol="0">
            <a:spAutoFit/>
          </a:bodyPr>
          <a:lstStyle/>
          <a:p>
            <a:pPr>
              <a:buFont typeface="Arial" pitchFamily="34" charset="0"/>
              <a:buChar char="•"/>
            </a:pPr>
            <a:r>
              <a:rPr lang="en-US" b="1" dirty="0" smtClean="0"/>
              <a:t>2010</a:t>
            </a:r>
            <a:r>
              <a:rPr lang="en-US" dirty="0" smtClean="0"/>
              <a:t>- CDS opens an east coast center with will offer custom trainings and assist in the establishment of  national programs on digital storytelling. </a:t>
            </a:r>
            <a:endParaRPr lang="en-US" dirty="0"/>
          </a:p>
        </p:txBody>
      </p:sp>
      <p:sp>
        <p:nvSpPr>
          <p:cNvPr id="27" name="TextBox 26"/>
          <p:cNvSpPr txBox="1"/>
          <p:nvPr/>
        </p:nvSpPr>
        <p:spPr>
          <a:xfrm>
            <a:off x="0" y="457200"/>
            <a:ext cx="6477000" cy="923330"/>
          </a:xfrm>
          <a:prstGeom prst="rect">
            <a:avLst/>
          </a:prstGeom>
          <a:noFill/>
        </p:spPr>
        <p:txBody>
          <a:bodyPr wrap="square" rtlCol="0">
            <a:spAutoFit/>
          </a:bodyPr>
          <a:lstStyle/>
          <a:p>
            <a:pPr>
              <a:buFont typeface="Arial" pitchFamily="34" charset="0"/>
              <a:buChar char="•"/>
            </a:pPr>
            <a:r>
              <a:rPr lang="en-US" b="1" dirty="0" smtClean="0"/>
              <a:t>2011</a:t>
            </a:r>
            <a:r>
              <a:rPr lang="en-US" dirty="0" smtClean="0"/>
              <a:t>- ICIDS (International Conference of Interactive Digital Storytelling) will hold its 4</a:t>
            </a:r>
            <a:r>
              <a:rPr lang="en-US" baseline="30000" dirty="0" smtClean="0"/>
              <a:t>th</a:t>
            </a:r>
            <a:r>
              <a:rPr lang="en-US" dirty="0" smtClean="0"/>
              <a:t> annual conference- this is one of the largest in the world.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Innovators  &amp; Early Adopters</a:t>
            </a:r>
            <a:endParaRPr lang="en-US" dirty="0"/>
          </a:p>
        </p:txBody>
      </p:sp>
      <p:pic>
        <p:nvPicPr>
          <p:cNvPr id="4" name="Content Placeholder 3" descr="main_image.jpg"/>
          <p:cNvPicPr>
            <a:picLocks noGrp="1" noChangeAspect="1"/>
          </p:cNvPicPr>
          <p:nvPr>
            <p:ph sz="quarter" idx="4294967295"/>
          </p:nvPr>
        </p:nvPicPr>
        <p:blipFill>
          <a:blip r:embed="rId3" cstate="print"/>
          <a:stretch>
            <a:fillRect/>
          </a:stretch>
        </p:blipFill>
        <p:spPr>
          <a:xfrm>
            <a:off x="457200" y="1600200"/>
            <a:ext cx="4887913" cy="1997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5715000" y="3124200"/>
            <a:ext cx="3429000" cy="523220"/>
          </a:xfrm>
          <a:prstGeom prst="rect">
            <a:avLst/>
          </a:prstGeom>
          <a:noFill/>
        </p:spPr>
        <p:txBody>
          <a:bodyPr wrap="square" rtlCol="0">
            <a:spAutoFit/>
          </a:bodyPr>
          <a:lstStyle/>
          <a:p>
            <a:pPr algn="ctr"/>
            <a:r>
              <a:rPr lang="en-US" sz="2800" dirty="0" smtClean="0">
                <a:latin typeface="Arial Black" pitchFamily="34" charset="0"/>
              </a:rPr>
              <a:t>Educators</a:t>
            </a:r>
            <a:endParaRPr lang="en-US" sz="2800" dirty="0">
              <a:latin typeface="Arial Black" pitchFamily="34" charset="0"/>
            </a:endParaRPr>
          </a:p>
        </p:txBody>
      </p:sp>
      <p:pic>
        <p:nvPicPr>
          <p:cNvPr id="8" name="Picture 7" descr="technology-integration2.jpg"/>
          <p:cNvPicPr>
            <a:picLocks noChangeAspect="1"/>
          </p:cNvPicPr>
          <p:nvPr/>
        </p:nvPicPr>
        <p:blipFill>
          <a:blip r:embed="rId4" cstate="print"/>
          <a:stretch>
            <a:fillRect/>
          </a:stretch>
        </p:blipFill>
        <p:spPr>
          <a:xfrm>
            <a:off x="4495800" y="3657600"/>
            <a:ext cx="4141033" cy="28067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304800" y="533400"/>
            <a:ext cx="8534400" cy="758825"/>
          </a:xfrm>
        </p:spPr>
        <p:txBody>
          <a:bodyPr>
            <a:normAutofit fontScale="90000"/>
          </a:bodyPr>
          <a:lstStyle/>
          <a:p>
            <a:r>
              <a:rPr lang="en-US" sz="6000" dirty="0" smtClean="0"/>
              <a:t>Laggards </a:t>
            </a:r>
            <a:endParaRPr lang="en-US" sz="6000" dirty="0"/>
          </a:p>
        </p:txBody>
      </p:sp>
      <p:pic>
        <p:nvPicPr>
          <p:cNvPr id="6" name="Content Placeholder 5" descr="untitled.bmp"/>
          <p:cNvPicPr>
            <a:picLocks noGrp="1" noChangeAspect="1"/>
          </p:cNvPicPr>
          <p:nvPr>
            <p:ph sz="quarter" idx="4294967295"/>
          </p:nvPr>
        </p:nvPicPr>
        <p:blipFill>
          <a:blip r:embed="rId3" cstate="print"/>
          <a:stretch>
            <a:fillRect/>
          </a:stretch>
        </p:blipFill>
        <p:spPr>
          <a:xfrm>
            <a:off x="2057400" y="1752600"/>
            <a:ext cx="4762500" cy="3476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speed up adoption?</a:t>
            </a:r>
            <a:endParaRPr lang="en-US" dirty="0"/>
          </a:p>
        </p:txBody>
      </p:sp>
      <p:pic>
        <p:nvPicPr>
          <p:cNvPr id="4" name="Content Placeholder 3" descr="imagesCAF73I7T.jpg"/>
          <p:cNvPicPr>
            <a:picLocks noGrp="1" noChangeAspect="1"/>
          </p:cNvPicPr>
          <p:nvPr>
            <p:ph sz="quarter" idx="1"/>
          </p:nvPr>
        </p:nvPicPr>
        <p:blipFill>
          <a:blip r:embed="rId3" cstate="print"/>
          <a:stretch>
            <a:fillRect/>
          </a:stretch>
        </p:blipFill>
        <p:spPr>
          <a:xfrm>
            <a:off x="914400" y="2133600"/>
            <a:ext cx="3577538" cy="2679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5181600" y="2133600"/>
            <a:ext cx="3124200" cy="3046988"/>
          </a:xfrm>
          <a:prstGeom prst="rect">
            <a:avLst/>
          </a:prstGeom>
          <a:noFill/>
        </p:spPr>
        <p:txBody>
          <a:bodyPr wrap="square" rtlCol="0">
            <a:spAutoFit/>
          </a:bodyPr>
          <a:lstStyle/>
          <a:p>
            <a:pPr>
              <a:buFont typeface="Arial" pitchFamily="34" charset="0"/>
              <a:buChar char="•"/>
            </a:pPr>
            <a:r>
              <a:rPr lang="en-US" sz="3200" dirty="0" smtClean="0"/>
              <a:t>Workshops</a:t>
            </a:r>
          </a:p>
          <a:p>
            <a:endParaRPr lang="en-US" sz="3200" dirty="0" smtClean="0"/>
          </a:p>
          <a:p>
            <a:pPr>
              <a:buFont typeface="Arial" pitchFamily="34" charset="0"/>
              <a:buChar char="•"/>
            </a:pPr>
            <a:r>
              <a:rPr lang="en-US" sz="3200" dirty="0" smtClean="0"/>
              <a:t>Tutorials</a:t>
            </a:r>
          </a:p>
          <a:p>
            <a:endParaRPr lang="en-US" sz="3200" dirty="0" smtClean="0"/>
          </a:p>
          <a:p>
            <a:pPr>
              <a:buFont typeface="Arial" pitchFamily="34" charset="0"/>
              <a:buChar char="•"/>
            </a:pPr>
            <a:r>
              <a:rPr lang="en-US" sz="3200" dirty="0" smtClean="0"/>
              <a:t>Classroom Implementation </a:t>
            </a:r>
            <a:endParaRPr lang="en-US"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Perceived Attributes</a:t>
            </a:r>
            <a:endParaRPr lang="en-US" dirty="0"/>
          </a:p>
        </p:txBody>
      </p:sp>
      <p:pic>
        <p:nvPicPr>
          <p:cNvPr id="8" name="Content Placeholder 7" descr="Adoption-Characteristics.png"/>
          <p:cNvPicPr>
            <a:picLocks noGrp="1" noChangeAspect="1"/>
          </p:cNvPicPr>
          <p:nvPr>
            <p:ph sz="quarter" idx="1"/>
          </p:nvPr>
        </p:nvPicPr>
        <p:blipFill>
          <a:blip r:embed="rId3" cstate="print"/>
          <a:stretch>
            <a:fillRect/>
          </a:stretch>
        </p:blipFill>
        <p:spPr>
          <a:xfrm>
            <a:off x="1219200" y="1905000"/>
            <a:ext cx="6837993" cy="36083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533400" y="685800"/>
            <a:ext cx="8153400" cy="990600"/>
          </a:xfrm>
        </p:spPr>
        <p:txBody>
          <a:bodyPr>
            <a:normAutofit fontScale="90000"/>
          </a:bodyPr>
          <a:lstStyle/>
          <a:p>
            <a:pPr algn="ctr"/>
            <a:r>
              <a:rPr lang="en-US" sz="4800" b="0" dirty="0" smtClean="0">
                <a:solidFill>
                  <a:schemeClr val="accent1"/>
                </a:solidFill>
                <a:cs typeface="Arial" pitchFamily="34" charset="0"/>
              </a:rPr>
              <a:t>What is Digital Storytelling?</a:t>
            </a:r>
            <a:endParaRPr lang="en-US" sz="4800" b="0" dirty="0">
              <a:solidFill>
                <a:schemeClr val="accent1"/>
              </a:solidFill>
              <a:cs typeface="Arial" pitchFamily="34" charset="0"/>
            </a:endParaRPr>
          </a:p>
        </p:txBody>
      </p:sp>
      <p:pic>
        <p:nvPicPr>
          <p:cNvPr id="8" name="Picture Placeholder 7" descr="collaborate-communicate-con.jpg"/>
          <p:cNvPicPr>
            <a:picLocks noGrp="1" noChangeAspect="1"/>
          </p:cNvPicPr>
          <p:nvPr>
            <p:ph sz="quarter" idx="4294967295"/>
          </p:nvPr>
        </p:nvPicPr>
        <p:blipFill>
          <a:blip r:embed="rId3" cstate="print"/>
          <a:stretch>
            <a:fillRect/>
          </a:stretch>
        </p:blipFill>
        <p:spPr>
          <a:xfrm>
            <a:off x="2133600" y="2362200"/>
            <a:ext cx="4762500" cy="33718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667000"/>
            <a:ext cx="6480174" cy="2971800"/>
          </a:xfrm>
        </p:spPr>
        <p:txBody>
          <a:bodyPr>
            <a:normAutofit/>
          </a:bodyPr>
          <a:lstStyle/>
          <a:p>
            <a:endParaRPr lang="en-US" sz="2400" dirty="0" smtClean="0"/>
          </a:p>
          <a:p>
            <a:r>
              <a:rPr lang="en-US" sz="2400" dirty="0" smtClean="0"/>
              <a:t>Critical mass has been met </a:t>
            </a:r>
          </a:p>
          <a:p>
            <a:r>
              <a:rPr lang="en-US" sz="2400" dirty="0" smtClean="0"/>
              <a:t>when 10-20% of  individuals</a:t>
            </a:r>
          </a:p>
          <a:p>
            <a:r>
              <a:rPr lang="en-US" sz="2400" dirty="0" smtClean="0"/>
              <a:t> have adopted an </a:t>
            </a:r>
          </a:p>
          <a:p>
            <a:r>
              <a:rPr lang="en-US" sz="2400" dirty="0" smtClean="0"/>
              <a:t>innovation </a:t>
            </a:r>
            <a:endParaRPr lang="en-US" sz="2400" dirty="0"/>
          </a:p>
        </p:txBody>
      </p:sp>
      <p:sp>
        <p:nvSpPr>
          <p:cNvPr id="3" name="Title 2"/>
          <p:cNvSpPr>
            <a:spLocks noGrp="1"/>
          </p:cNvSpPr>
          <p:nvPr>
            <p:ph type="title"/>
          </p:nvPr>
        </p:nvSpPr>
        <p:spPr/>
        <p:txBody>
          <a:bodyPr/>
          <a:lstStyle/>
          <a:p>
            <a:r>
              <a:rPr lang="en-US" dirty="0" smtClean="0"/>
              <a:t>Critical Mass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685800" y="2743200"/>
            <a:ext cx="7772400" cy="1524000"/>
          </a:xfrm>
        </p:spPr>
        <p:txBody>
          <a:bodyPr>
            <a:noAutofit/>
          </a:bodyPr>
          <a:lstStyle/>
          <a:p>
            <a:r>
              <a:rPr lang="en-US" sz="4800" b="1" dirty="0" smtClean="0"/>
              <a:t>Critical Mass Met for Digital </a:t>
            </a:r>
            <a:br>
              <a:rPr lang="en-US" sz="4800" b="1" dirty="0" smtClean="0"/>
            </a:br>
            <a:r>
              <a:rPr lang="en-US" sz="4800" b="1" dirty="0" smtClean="0"/>
              <a:t>Storytelling</a:t>
            </a:r>
            <a:br>
              <a:rPr lang="en-US" sz="4800" b="1" dirty="0" smtClean="0"/>
            </a:br>
            <a:r>
              <a:rPr lang="en-US" sz="4800" b="1" dirty="0" smtClean="0"/>
              <a:t>(society) </a:t>
            </a:r>
            <a:endParaRPr lang="en-US" sz="48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304800"/>
            <a:ext cx="9144000" cy="6986528"/>
          </a:xfrm>
          <a:prstGeom prst="rect">
            <a:avLst/>
          </a:prstGeom>
          <a:noFill/>
        </p:spPr>
        <p:txBody>
          <a:bodyPr wrap="square" rtlCol="0">
            <a:spAutoFit/>
          </a:bodyPr>
          <a:lstStyle/>
          <a:p>
            <a:r>
              <a:rPr lang="en-US" sz="4000" b="1" dirty="0" smtClean="0">
                <a:ln w="19050">
                  <a:solidFill>
                    <a:schemeClr val="accent1">
                      <a:lumMod val="75000"/>
                    </a:schemeClr>
                  </a:solidFill>
                  <a:prstDash val="solid"/>
                </a:ln>
                <a:solidFill>
                  <a:schemeClr val="accent3"/>
                </a:solidFill>
                <a:effectLst>
                  <a:outerShdw blurRad="50000" dist="50800" dir="7500000" algn="tl">
                    <a:srgbClr val="000000">
                      <a:shade val="5000"/>
                      <a:alpha val="35000"/>
                    </a:srgbClr>
                  </a:outerShdw>
                </a:effectLst>
              </a:rPr>
              <a:t>Critical Mass for digital storytelling in the </a:t>
            </a:r>
            <a:r>
              <a:rPr lang="en-US" sz="4000" b="1" i="1" dirty="0" smtClean="0">
                <a:ln w="19050">
                  <a:solidFill>
                    <a:schemeClr val="accent1">
                      <a:lumMod val="75000"/>
                    </a:schemeClr>
                  </a:solidFill>
                  <a:prstDash val="solid"/>
                </a:ln>
                <a:solidFill>
                  <a:schemeClr val="accent3"/>
                </a:solidFill>
                <a:effectLst>
                  <a:outerShdw blurRad="50000" dist="50800" dir="7500000" algn="tl">
                    <a:srgbClr val="000000">
                      <a:shade val="5000"/>
                      <a:alpha val="35000"/>
                    </a:srgbClr>
                  </a:outerShdw>
                </a:effectLst>
              </a:rPr>
              <a:t>educational </a:t>
            </a:r>
            <a:r>
              <a:rPr lang="en-US" sz="4000" b="1" dirty="0" smtClean="0">
                <a:ln w="19050">
                  <a:solidFill>
                    <a:schemeClr val="accent1">
                      <a:lumMod val="75000"/>
                    </a:schemeClr>
                  </a:solidFill>
                  <a:prstDash val="solid"/>
                </a:ln>
                <a:solidFill>
                  <a:schemeClr val="accent3"/>
                </a:solidFill>
                <a:effectLst>
                  <a:outerShdw blurRad="50000" dist="50800" dir="7500000" algn="tl">
                    <a:srgbClr val="000000">
                      <a:shade val="5000"/>
                      <a:alpha val="35000"/>
                    </a:srgbClr>
                  </a:outerShdw>
                </a:effectLst>
              </a:rPr>
              <a:t>setting will be met… </a:t>
            </a:r>
          </a:p>
          <a:p>
            <a:endParaRPr lang="en-US" sz="4000" dirty="0" smtClean="0"/>
          </a:p>
          <a:p>
            <a:pPr>
              <a:buFont typeface="Arial" pitchFamily="34" charset="0"/>
              <a:buChar char="•"/>
            </a:pPr>
            <a:r>
              <a:rPr lang="en-US" sz="2400" dirty="0" smtClean="0"/>
              <a:t> 10-20% of educators incorporate digital storytelling in all </a:t>
            </a:r>
          </a:p>
          <a:p>
            <a:r>
              <a:rPr lang="en-US" sz="2400" dirty="0" smtClean="0"/>
              <a:t>subject areas</a:t>
            </a:r>
          </a:p>
          <a:p>
            <a:pPr>
              <a:buFont typeface="Arial" pitchFamily="34" charset="0"/>
              <a:buChar char="•"/>
            </a:pPr>
            <a:endParaRPr lang="en-US" sz="2400" dirty="0" smtClean="0"/>
          </a:p>
          <a:p>
            <a:pPr>
              <a:buFont typeface="Arial" pitchFamily="34" charset="0"/>
              <a:buChar char="•"/>
            </a:pPr>
            <a:r>
              <a:rPr lang="en-US" sz="2400" dirty="0" smtClean="0"/>
              <a:t> </a:t>
            </a:r>
            <a:r>
              <a:rPr lang="en-US" sz="2400" dirty="0" smtClean="0"/>
              <a:t>The idea and enthusiasm spreads to other educational institutions </a:t>
            </a:r>
          </a:p>
          <a:p>
            <a:pPr>
              <a:buFont typeface="Arial" pitchFamily="34" charset="0"/>
              <a:buChar char="•"/>
            </a:pPr>
            <a:endParaRPr lang="en-US" sz="2400" dirty="0" smtClean="0"/>
          </a:p>
          <a:p>
            <a:pPr>
              <a:buFont typeface="Arial" pitchFamily="34" charset="0"/>
              <a:buChar char="•"/>
            </a:pPr>
            <a:r>
              <a:rPr lang="en-US" sz="2400" dirty="0" smtClean="0"/>
              <a:t>The ideas and enthusiasm continue to spread until there will not be a need for further convincing. </a:t>
            </a:r>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228600"/>
            <a:ext cx="8534400" cy="758825"/>
          </a:xfrm>
        </p:spPr>
        <p:txBody>
          <a:bodyPr/>
          <a:lstStyle/>
          <a:p>
            <a:r>
              <a:rPr lang="en-US" dirty="0" smtClean="0"/>
              <a:t>Key Change Agents</a:t>
            </a:r>
            <a:endParaRPr lang="en-US" dirty="0"/>
          </a:p>
        </p:txBody>
      </p:sp>
      <p:pic>
        <p:nvPicPr>
          <p:cNvPr id="5" name="Content Placeholder 4" descr="education600.jpg"/>
          <p:cNvPicPr>
            <a:picLocks noGrp="1" noChangeAspect="1"/>
          </p:cNvPicPr>
          <p:nvPr>
            <p:ph sz="quarter" idx="4294967295"/>
          </p:nvPr>
        </p:nvPicPr>
        <p:blipFill>
          <a:blip r:embed="rId3" cstate="print"/>
          <a:stretch>
            <a:fillRect/>
          </a:stretch>
        </p:blipFill>
        <p:spPr>
          <a:xfrm>
            <a:off x="457200" y="1219200"/>
            <a:ext cx="3505200" cy="1752600"/>
          </a:xfrm>
          <a:prstGeom prst="rect">
            <a:avLst/>
          </a:prstGeom>
          <a:ln>
            <a:noFill/>
          </a:ln>
          <a:effectLst>
            <a:outerShdw blurRad="292100" dist="139700" dir="2700000" algn="tl" rotWithShape="0">
              <a:srgbClr val="333333">
                <a:alpha val="65000"/>
              </a:srgbClr>
            </a:outerShdw>
          </a:effectLst>
        </p:spPr>
      </p:pic>
      <p:pic>
        <p:nvPicPr>
          <p:cNvPr id="6" name="Picture 5" descr="job-description-library-media-specialist-800x800.jpg"/>
          <p:cNvPicPr>
            <a:picLocks noChangeAspect="1"/>
          </p:cNvPicPr>
          <p:nvPr/>
        </p:nvPicPr>
        <p:blipFill>
          <a:blip r:embed="rId4" cstate="print"/>
          <a:stretch>
            <a:fillRect/>
          </a:stretch>
        </p:blipFill>
        <p:spPr>
          <a:xfrm>
            <a:off x="4572000" y="1371600"/>
            <a:ext cx="4089400" cy="3067050"/>
          </a:xfrm>
          <a:prstGeom prst="rect">
            <a:avLst/>
          </a:prstGeom>
          <a:ln>
            <a:noFill/>
          </a:ln>
          <a:effectLst>
            <a:outerShdw blurRad="292100" dist="139700" dir="2700000" algn="tl" rotWithShape="0">
              <a:srgbClr val="333333">
                <a:alpha val="65000"/>
              </a:srgbClr>
            </a:outerShdw>
          </a:effectLst>
        </p:spPr>
      </p:pic>
      <p:pic>
        <p:nvPicPr>
          <p:cNvPr id="7" name="Picture 6" descr="teacher6.jpg"/>
          <p:cNvPicPr>
            <a:picLocks noChangeAspect="1"/>
          </p:cNvPicPr>
          <p:nvPr/>
        </p:nvPicPr>
        <p:blipFill>
          <a:blip r:embed="rId5" cstate="print"/>
          <a:stretch>
            <a:fillRect/>
          </a:stretch>
        </p:blipFill>
        <p:spPr>
          <a:xfrm>
            <a:off x="838200" y="4343400"/>
            <a:ext cx="2825750" cy="1587500"/>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4953000" y="4724400"/>
            <a:ext cx="3200400" cy="369332"/>
          </a:xfrm>
          <a:prstGeom prst="rect">
            <a:avLst/>
          </a:prstGeom>
          <a:noFill/>
        </p:spPr>
        <p:txBody>
          <a:bodyPr wrap="square" rtlCol="0">
            <a:spAutoFit/>
          </a:bodyPr>
          <a:lstStyle/>
          <a:p>
            <a:pPr algn="ctr"/>
            <a:r>
              <a:rPr lang="en-US" dirty="0" smtClean="0"/>
              <a:t>Media Specialists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895600"/>
            <a:ext cx="6480174" cy="1673225"/>
          </a:xfrm>
        </p:spPr>
        <p:txBody>
          <a:bodyPr>
            <a:normAutofit fontScale="85000" lnSpcReduction="20000"/>
          </a:bodyPr>
          <a:lstStyle/>
          <a:p>
            <a:endParaRPr lang="en-US" dirty="0" smtClean="0"/>
          </a:p>
          <a:p>
            <a:endParaRPr lang="en-US" dirty="0" smtClean="0"/>
          </a:p>
          <a:p>
            <a:r>
              <a:rPr lang="en-US" sz="4800" dirty="0" smtClean="0"/>
              <a:t>You can be a       champion...</a:t>
            </a:r>
            <a:endParaRPr lang="en-US" sz="4800" dirty="0"/>
          </a:p>
        </p:txBody>
      </p:sp>
      <p:sp>
        <p:nvSpPr>
          <p:cNvPr id="3" name="Title 2"/>
          <p:cNvSpPr>
            <a:spLocks noGrp="1"/>
          </p:cNvSpPr>
          <p:nvPr>
            <p:ph type="title"/>
          </p:nvPr>
        </p:nvSpPr>
        <p:spPr/>
        <p:txBody>
          <a:bodyPr/>
          <a:lstStyle/>
          <a:p>
            <a:r>
              <a:rPr lang="en-US" dirty="0" smtClean="0"/>
              <a:t>Champions of Digital Storytelling</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Champions of Digital Storytelling </a:t>
            </a:r>
            <a:endParaRPr lang="en-US" dirty="0"/>
          </a:p>
        </p:txBody>
      </p:sp>
      <p:sp>
        <p:nvSpPr>
          <p:cNvPr id="4" name="TextBox 3"/>
          <p:cNvSpPr txBox="1"/>
          <p:nvPr/>
        </p:nvSpPr>
        <p:spPr>
          <a:xfrm>
            <a:off x="990600" y="1981200"/>
            <a:ext cx="7315200" cy="3170099"/>
          </a:xfrm>
          <a:prstGeom prst="rect">
            <a:avLst/>
          </a:prstGeom>
          <a:noFill/>
        </p:spPr>
        <p:txBody>
          <a:bodyPr wrap="square" rtlCol="0">
            <a:spAutoFit/>
          </a:bodyPr>
          <a:lstStyle/>
          <a:p>
            <a:pPr algn="ctr"/>
            <a:r>
              <a:rPr lang="en-US" sz="4000" dirty="0" smtClean="0"/>
              <a:t>The ‘Champions’ or change agents include lead teachers, and staff who implement this innovation in cross- curricular assignments.   </a:t>
            </a:r>
            <a:endParaRPr lang="en-US" sz="4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7467600" cy="769441"/>
          </a:xfrm>
          <a:prstGeom prst="rect">
            <a:avLst/>
          </a:prstGeom>
          <a:noFill/>
        </p:spPr>
        <p:txBody>
          <a:bodyPr wrap="square" rtlCol="0">
            <a:spAutoFit/>
          </a:bodyPr>
          <a:lstStyle/>
          <a:p>
            <a:r>
              <a:rPr lang="en-US" sz="4400" dirty="0" smtClean="0"/>
              <a:t>The Plan… </a:t>
            </a:r>
            <a:endParaRPr lang="en-US" sz="4400" dirty="0"/>
          </a:p>
        </p:txBody>
      </p:sp>
      <p:sp>
        <p:nvSpPr>
          <p:cNvPr id="3" name="TextBox 2"/>
          <p:cNvSpPr txBox="1"/>
          <p:nvPr/>
        </p:nvSpPr>
        <p:spPr>
          <a:xfrm>
            <a:off x="533400" y="1600200"/>
            <a:ext cx="8382000" cy="6740307"/>
          </a:xfrm>
          <a:prstGeom prst="rect">
            <a:avLst/>
          </a:prstGeom>
          <a:noFill/>
        </p:spPr>
        <p:txBody>
          <a:bodyPr wrap="square" rtlCol="0">
            <a:spAutoFit/>
          </a:bodyPr>
          <a:lstStyle/>
          <a:p>
            <a:pPr marL="342900" indent="-342900">
              <a:buFont typeface="+mj-lt"/>
              <a:buAutoNum type="arabicPeriod"/>
            </a:pPr>
            <a:r>
              <a:rPr lang="en-US" sz="3200" dirty="0" smtClean="0">
                <a:latin typeface="Bell MT" pitchFamily="18" charset="0"/>
              </a:rPr>
              <a:t> Identify students reading and writing abilities and weaknesses </a:t>
            </a:r>
          </a:p>
          <a:p>
            <a:pPr marL="342900" indent="-342900"/>
            <a:endParaRPr lang="en-US" sz="3200" dirty="0" smtClean="0">
              <a:latin typeface="Bell MT" pitchFamily="18" charset="0"/>
            </a:endParaRPr>
          </a:p>
          <a:p>
            <a:pPr marL="342900" indent="-342900">
              <a:buAutoNum type="arabicPeriod" startAt="2"/>
            </a:pPr>
            <a:r>
              <a:rPr lang="en-US" sz="3200" dirty="0" smtClean="0">
                <a:latin typeface="Bell MT" pitchFamily="18" charset="0"/>
              </a:rPr>
              <a:t>Scores are discussed and strategies are implemented</a:t>
            </a:r>
          </a:p>
          <a:p>
            <a:pPr marL="342900" indent="-342900"/>
            <a:endParaRPr lang="en-US" sz="3200" dirty="0" smtClean="0">
              <a:latin typeface="Bell MT" pitchFamily="18" charset="0"/>
            </a:endParaRPr>
          </a:p>
          <a:p>
            <a:pPr marL="342900" indent="-342900"/>
            <a:r>
              <a:rPr lang="en-US" sz="3200" dirty="0" smtClean="0">
                <a:latin typeface="Bell MT" pitchFamily="18" charset="0"/>
              </a:rPr>
              <a:t>3.  The knowledge of digital storytelling is spread to show the relativity of increasing students performance to digital storytelling.  </a:t>
            </a:r>
          </a:p>
          <a:p>
            <a:pPr marL="342900" indent="-342900"/>
            <a:endParaRPr lang="en-US" sz="2400" dirty="0" smtClean="0"/>
          </a:p>
          <a:p>
            <a:pPr marL="342900" indent="-342900"/>
            <a:endParaRPr lang="en-US" sz="2400" dirty="0" smtClean="0"/>
          </a:p>
          <a:p>
            <a:pPr marL="342900" indent="-342900"/>
            <a:endParaRPr lang="en-US" sz="2400" dirty="0" smtClean="0"/>
          </a:p>
          <a:p>
            <a:pPr marL="342900" indent="-342900"/>
            <a:r>
              <a:rPr lang="en-US" dirty="0" smtClean="0"/>
              <a:t> </a:t>
            </a:r>
          </a:p>
          <a:p>
            <a:pPr marL="342900" indent="-342900"/>
            <a:endParaRPr lang="en-US" dirty="0" smtClean="0"/>
          </a:p>
          <a:p>
            <a:pPr marL="342900" indent="-342900"/>
            <a:endParaRPr lang="en-US" dirty="0" smtClean="0"/>
          </a:p>
          <a:p>
            <a:pPr marL="342900" indent="-342900">
              <a:buFont typeface="+mj-lt"/>
              <a:buAutoNum type="arabicPeriod"/>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1981200"/>
            <a:ext cx="6934200" cy="2800767"/>
          </a:xfrm>
          <a:prstGeom prst="rect">
            <a:avLst/>
          </a:prstGeom>
          <a:noFill/>
        </p:spPr>
        <p:txBody>
          <a:bodyPr wrap="square" rtlCol="0">
            <a:spAutoFit/>
          </a:bodyPr>
          <a:lstStyle/>
          <a:p>
            <a:pPr algn="ctr"/>
            <a:r>
              <a:rPr lang="en-US" sz="4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Why does the Need </a:t>
            </a:r>
            <a:r>
              <a:rPr lang="en-US" sz="4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for Digital </a:t>
            </a:r>
            <a:r>
              <a:rPr lang="en-US" sz="4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Storytelling Exist in Education?</a:t>
            </a:r>
            <a:endParaRPr lang="en-US"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609600" y="838200"/>
            <a:ext cx="7924800" cy="530225"/>
          </a:xfrm>
        </p:spPr>
        <p:txBody>
          <a:bodyPr>
            <a:noAutofit/>
          </a:bodyPr>
          <a:lstStyle/>
          <a:p>
            <a:pPr algn="ctr"/>
            <a:r>
              <a:rPr lang="en-US" sz="3200" dirty="0" smtClean="0"/>
              <a:t>Benefits of Incorporating Digital Storytelling in the Classroom</a:t>
            </a:r>
            <a:endParaRPr lang="en-US" sz="3200" dirty="0"/>
          </a:p>
        </p:txBody>
      </p:sp>
      <p:sp>
        <p:nvSpPr>
          <p:cNvPr id="5" name="TextBox 4"/>
          <p:cNvSpPr txBox="1"/>
          <p:nvPr/>
        </p:nvSpPr>
        <p:spPr>
          <a:xfrm>
            <a:off x="5410200" y="2057400"/>
            <a:ext cx="2514600" cy="369332"/>
          </a:xfrm>
          <a:prstGeom prst="rect">
            <a:avLst/>
          </a:prstGeom>
          <a:noFill/>
        </p:spPr>
        <p:txBody>
          <a:bodyPr wrap="square" rtlCol="0">
            <a:spAutoFit/>
          </a:bodyPr>
          <a:lstStyle/>
          <a:p>
            <a:endParaRPr lang="en-US" dirty="0"/>
          </a:p>
        </p:txBody>
      </p:sp>
      <p:graphicFrame>
        <p:nvGraphicFramePr>
          <p:cNvPr id="7" name="Diagram 6"/>
          <p:cNvGraphicFramePr/>
          <p:nvPr/>
        </p:nvGraphicFramePr>
        <p:xfrm>
          <a:off x="1066800" y="1295400"/>
          <a:ext cx="72390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dirty="0"/>
          </a:p>
        </p:txBody>
      </p:sp>
      <p:sp>
        <p:nvSpPr>
          <p:cNvPr id="3" name="Title 2"/>
          <p:cNvSpPr>
            <a:spLocks noGrp="1"/>
          </p:cNvSpPr>
          <p:nvPr>
            <p:ph type="title"/>
          </p:nvPr>
        </p:nvSpPr>
        <p:spPr/>
        <p:txBody>
          <a:bodyPr>
            <a:normAutofit/>
          </a:bodyPr>
          <a:lstStyle/>
          <a:p>
            <a:pPr algn="ctr"/>
            <a:r>
              <a:rPr lang="en-US" dirty="0" smtClean="0"/>
              <a:t>Student Examples of Digital Storytelling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teps.png"/>
          <p:cNvPicPr>
            <a:picLocks noGrp="1" noChangeAspect="1"/>
          </p:cNvPicPr>
          <p:nvPr>
            <p:ph sz="quarter" idx="4294967295"/>
          </p:nvPr>
        </p:nvPicPr>
        <p:blipFill>
          <a:blip r:embed="rId2" cstate="print"/>
          <a:stretch>
            <a:fillRect/>
          </a:stretch>
        </p:blipFill>
        <p:spPr>
          <a:xfrm>
            <a:off x="1486297" y="1254486"/>
            <a:ext cx="6895703" cy="514631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Title 2"/>
          <p:cNvSpPr>
            <a:spLocks noGrp="1"/>
          </p:cNvSpPr>
          <p:nvPr>
            <p:ph type="title" idx="4294967295"/>
          </p:nvPr>
        </p:nvSpPr>
        <p:spPr>
          <a:xfrm>
            <a:off x="3352800" y="0"/>
            <a:ext cx="8534400" cy="758825"/>
          </a:xfrm>
        </p:spPr>
        <p:txBody>
          <a:bodyPr>
            <a:normAutofit fontScale="90000"/>
          </a:bodyPr>
          <a:lstStyle/>
          <a:p>
            <a:r>
              <a:rPr lang="en-US" dirty="0" smtClean="0"/>
              <a:t>Digital </a:t>
            </a:r>
            <a:r>
              <a:rPr lang="en-US" dirty="0" smtClean="0"/>
              <a:t>Storytelling Process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igitalstory.png"/>
          <p:cNvPicPr>
            <a:picLocks noChangeAspect="1"/>
          </p:cNvPicPr>
          <p:nvPr/>
        </p:nvPicPr>
        <p:blipFill>
          <a:blip r:embed="rId2" cstate="print"/>
          <a:stretch>
            <a:fillRect/>
          </a:stretch>
        </p:blipFill>
        <p:spPr>
          <a:xfrm>
            <a:off x="1066800" y="1752600"/>
            <a:ext cx="7146494" cy="266699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References</a:t>
            </a:r>
            <a:endParaRPr lang="en-US" dirty="0"/>
          </a:p>
        </p:txBody>
      </p:sp>
      <p:sp>
        <p:nvSpPr>
          <p:cNvPr id="4" name="Content Placeholder 3"/>
          <p:cNvSpPr>
            <a:spLocks noGrp="1"/>
          </p:cNvSpPr>
          <p:nvPr>
            <p:ph sz="quarter" idx="1"/>
          </p:nvPr>
        </p:nvSpPr>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457200" y="457200"/>
            <a:ext cx="8077200" cy="869950"/>
          </a:xfrm>
        </p:spPr>
        <p:txBody>
          <a:bodyPr>
            <a:normAutofit fontScale="90000"/>
          </a:bodyPr>
          <a:lstStyle/>
          <a:p>
            <a:r>
              <a:rPr lang="en-US" sz="7200" b="0" dirty="0" smtClean="0">
                <a:solidFill>
                  <a:schemeClr val="accent1"/>
                </a:solidFill>
                <a:latin typeface="Arial Narrow" pitchFamily="34" charset="0"/>
              </a:rPr>
              <a:t>History</a:t>
            </a:r>
            <a:endParaRPr lang="en-US" sz="7200" b="0" dirty="0">
              <a:solidFill>
                <a:schemeClr val="accent1"/>
              </a:solidFill>
              <a:latin typeface="Arial Narrow" pitchFamily="34" charset="0"/>
            </a:endParaRPr>
          </a:p>
        </p:txBody>
      </p:sp>
      <p:pic>
        <p:nvPicPr>
          <p:cNvPr id="4" name="Picture 3" descr="storytelling.gif"/>
          <p:cNvPicPr>
            <a:picLocks noChangeAspect="1"/>
          </p:cNvPicPr>
          <p:nvPr/>
        </p:nvPicPr>
        <p:blipFill>
          <a:blip r:embed="rId3" cstate="print"/>
          <a:stretch>
            <a:fillRect/>
          </a:stretch>
        </p:blipFill>
        <p:spPr>
          <a:xfrm>
            <a:off x="1600200" y="1828800"/>
            <a:ext cx="5853113" cy="402478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066800" y="152400"/>
            <a:ext cx="7772400" cy="1143000"/>
          </a:xfrm>
        </p:spPr>
        <p:txBody>
          <a:bodyPr>
            <a:normAutofit/>
          </a:bodyPr>
          <a:lstStyle/>
          <a:p>
            <a:pPr algn="ctr"/>
            <a:r>
              <a:rPr lang="en-US" sz="6600" u="sng" dirty="0" smtClean="0">
                <a:solidFill>
                  <a:schemeClr val="accent1">
                    <a:lumMod val="60000"/>
                    <a:lumOff val="40000"/>
                  </a:schemeClr>
                </a:solidFill>
                <a:latin typeface="Arial Unicode MS" pitchFamily="34" charset="-128"/>
                <a:ea typeface="Arial Unicode MS" pitchFamily="34" charset="-128"/>
                <a:cs typeface="Arial Unicode MS" pitchFamily="34" charset="-128"/>
              </a:rPr>
              <a:t>Stage 1: Need</a:t>
            </a:r>
            <a:endParaRPr lang="en-US" sz="6600" u="sng" dirty="0">
              <a:solidFill>
                <a:schemeClr val="accent1">
                  <a:lumMod val="60000"/>
                  <a:lumOff val="40000"/>
                </a:schemeClr>
              </a:solidFill>
              <a:latin typeface="Arial Unicode MS" pitchFamily="34" charset="-128"/>
              <a:ea typeface="Arial Unicode MS" pitchFamily="34" charset="-128"/>
              <a:cs typeface="Arial Unicode MS" pitchFamily="34" charset="-128"/>
            </a:endParaRPr>
          </a:p>
        </p:txBody>
      </p:sp>
      <p:sp>
        <p:nvSpPr>
          <p:cNvPr id="2" name="Text Placeholder 1"/>
          <p:cNvSpPr>
            <a:spLocks noGrp="1"/>
          </p:cNvSpPr>
          <p:nvPr>
            <p:ph sz="quarter" idx="4294967295"/>
          </p:nvPr>
        </p:nvSpPr>
        <p:spPr>
          <a:xfrm>
            <a:off x="1066800" y="1828800"/>
            <a:ext cx="7391400" cy="4572000"/>
          </a:xfrm>
        </p:spPr>
        <p:txBody>
          <a:bodyPr>
            <a:normAutofit/>
          </a:bodyPr>
          <a:lstStyle/>
          <a:p>
            <a:pPr lvl="1" algn="ctr">
              <a:buNone/>
            </a:pPr>
            <a:r>
              <a:rPr lang="en-US" sz="6000" dirty="0" smtClean="0">
                <a:latin typeface="Arial" pitchFamily="34" charset="0"/>
                <a:cs typeface="Arial" pitchFamily="34" charset="0"/>
              </a:rPr>
              <a:t>What was the need that paved the way to the rise of digital storytelling? </a:t>
            </a:r>
          </a:p>
          <a:p>
            <a:pPr lvl="1" algn="ctr"/>
            <a:endParaRPr lang="en-US" sz="6000" dirty="0" smtClean="0">
              <a:latin typeface="Bodoni MT Poster Compressed" pitchFamily="18" charset="0"/>
            </a:endParaRPr>
          </a:p>
          <a:p>
            <a:pPr algn="ctr">
              <a:buFont typeface="Arial" pitchFamily="34" charset="0"/>
              <a:buChar char="•"/>
            </a:pPr>
            <a:endParaRPr lang="en-US" sz="6000" dirty="0">
              <a:latin typeface="Bodoni MT Poster Compresse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066800" y="228600"/>
            <a:ext cx="7772400" cy="1143000"/>
          </a:xfrm>
        </p:spPr>
        <p:txBody>
          <a:bodyPr/>
          <a:lstStyle/>
          <a:p>
            <a:pPr algn="ctr"/>
            <a:r>
              <a:rPr lang="en-US" u="sng" dirty="0" smtClean="0">
                <a:solidFill>
                  <a:schemeClr val="accent1">
                    <a:lumMod val="60000"/>
                    <a:lumOff val="40000"/>
                  </a:schemeClr>
                </a:solidFill>
                <a:latin typeface="Arial Unicode MS" pitchFamily="34" charset="-128"/>
                <a:ea typeface="Arial Unicode MS" pitchFamily="34" charset="-128"/>
                <a:cs typeface="Arial Unicode MS" pitchFamily="34" charset="-128"/>
              </a:rPr>
              <a:t>Stage 2: Research</a:t>
            </a:r>
            <a:endParaRPr lang="en-US" u="sng" dirty="0">
              <a:solidFill>
                <a:schemeClr val="accent1">
                  <a:lumMod val="60000"/>
                  <a:lumOff val="40000"/>
                </a:schemeClr>
              </a:solidFill>
              <a:latin typeface="Arial Unicode MS" pitchFamily="34" charset="-128"/>
              <a:ea typeface="Arial Unicode MS" pitchFamily="34" charset="-128"/>
              <a:cs typeface="Arial Unicode MS" pitchFamily="34" charset="-128"/>
            </a:endParaRPr>
          </a:p>
        </p:txBody>
      </p:sp>
      <p:sp>
        <p:nvSpPr>
          <p:cNvPr id="2" name="Text Placeholder 1"/>
          <p:cNvSpPr>
            <a:spLocks noGrp="1"/>
          </p:cNvSpPr>
          <p:nvPr>
            <p:ph sz="quarter" idx="4294967295"/>
          </p:nvPr>
        </p:nvSpPr>
        <p:spPr>
          <a:xfrm>
            <a:off x="914400" y="1371600"/>
            <a:ext cx="4283075" cy="4572000"/>
          </a:xfrm>
        </p:spPr>
        <p:txBody>
          <a:bodyPr>
            <a:normAutofit lnSpcReduction="10000"/>
          </a:bodyPr>
          <a:lstStyle/>
          <a:p>
            <a:r>
              <a:rPr lang="en-US" b="1" dirty="0" smtClean="0">
                <a:latin typeface="Baskerville Old Face" pitchFamily="18" charset="0"/>
              </a:rPr>
              <a:t> </a:t>
            </a:r>
            <a:r>
              <a:rPr lang="en-US" b="1" u="sng" dirty="0" smtClean="0">
                <a:latin typeface="Baskerville Old Face" pitchFamily="18" charset="0"/>
              </a:rPr>
              <a:t>Leading Researchers</a:t>
            </a:r>
            <a:r>
              <a:rPr lang="en-US" b="1" dirty="0" smtClean="0">
                <a:latin typeface="Baskerville Old Face" pitchFamily="18" charset="0"/>
              </a:rPr>
              <a:t>: </a:t>
            </a:r>
          </a:p>
          <a:p>
            <a:pPr lvl="1"/>
            <a:r>
              <a:rPr lang="en-US" dirty="0" smtClean="0">
                <a:latin typeface="Baskerville Old Face" pitchFamily="18" charset="0"/>
              </a:rPr>
              <a:t>Joe Lambert &amp; Dana Atchley - Center for Digital Storytelling</a:t>
            </a:r>
          </a:p>
          <a:p>
            <a:pPr lvl="1"/>
            <a:r>
              <a:rPr lang="en-US" dirty="0" smtClean="0">
                <a:latin typeface="Baskerville Old Face" pitchFamily="18" charset="0"/>
              </a:rPr>
              <a:t>Abbe Don </a:t>
            </a:r>
          </a:p>
          <a:p>
            <a:pPr lvl="1"/>
            <a:r>
              <a:rPr lang="en-US" dirty="0" smtClean="0">
                <a:latin typeface="Baskerville Old Face" pitchFamily="18" charset="0"/>
              </a:rPr>
              <a:t>KQED Digital Storytelling Initiative </a:t>
            </a:r>
          </a:p>
          <a:p>
            <a:pPr lvl="1"/>
            <a:r>
              <a:rPr lang="en-US" dirty="0" smtClean="0">
                <a:latin typeface="Baskerville Old Face" pitchFamily="18" charset="0"/>
              </a:rPr>
              <a:t>Story Corps </a:t>
            </a:r>
          </a:p>
          <a:p>
            <a:pPr lvl="1"/>
            <a:r>
              <a:rPr lang="en-US" dirty="0" smtClean="0">
                <a:latin typeface="Baskerville Old Face" pitchFamily="18" charset="0"/>
              </a:rPr>
              <a:t>Brenda Laurel </a:t>
            </a:r>
          </a:p>
          <a:p>
            <a:pPr lvl="1"/>
            <a:r>
              <a:rPr lang="en-US" dirty="0" smtClean="0">
                <a:latin typeface="Baskerville Old Face" pitchFamily="18" charset="0"/>
              </a:rPr>
              <a:t>John Hartley </a:t>
            </a:r>
          </a:p>
          <a:p>
            <a:pPr lvl="1">
              <a:buNone/>
            </a:pPr>
            <a:endParaRPr lang="en-US" dirty="0" smtClean="0">
              <a:latin typeface="Baskerville Old Face" pitchFamily="18" charset="0"/>
            </a:endParaRPr>
          </a:p>
          <a:p>
            <a:pPr lvl="1"/>
            <a:endParaRPr lang="en-US" dirty="0" smtClean="0"/>
          </a:p>
          <a:p>
            <a:pPr>
              <a:buFont typeface="Arial" pitchFamily="34" charset="0"/>
              <a:buChar char="•"/>
            </a:pPr>
            <a:endParaRPr lang="en-US" dirty="0"/>
          </a:p>
        </p:txBody>
      </p:sp>
      <p:pic>
        <p:nvPicPr>
          <p:cNvPr id="6" name="Content Placeholder 5" descr="center_for_digital_storytelling.jpg"/>
          <p:cNvPicPr>
            <a:picLocks noGrp="1" noChangeAspect="1"/>
          </p:cNvPicPr>
          <p:nvPr>
            <p:ph sz="quarter" idx="4294967295"/>
          </p:nvPr>
        </p:nvPicPr>
        <p:blipFill>
          <a:blip r:embed="rId3" cstate="print"/>
          <a:stretch>
            <a:fillRect/>
          </a:stretch>
        </p:blipFill>
        <p:spPr>
          <a:xfrm>
            <a:off x="5070475" y="2209800"/>
            <a:ext cx="4073525" cy="34020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4294967295"/>
          </p:nvPr>
        </p:nvSpPr>
        <p:spPr>
          <a:xfrm>
            <a:off x="5257800" y="1589088"/>
            <a:ext cx="3886200" cy="4572000"/>
          </a:xfrm>
        </p:spPr>
        <p:txBody>
          <a:bodyPr>
            <a:normAutofit/>
          </a:bodyPr>
          <a:lstStyle/>
          <a:p>
            <a:pPr>
              <a:buNone/>
            </a:pPr>
            <a:r>
              <a:rPr lang="en-US" dirty="0" smtClean="0"/>
              <a:t> </a:t>
            </a:r>
          </a:p>
          <a:p>
            <a:endParaRPr lang="en-US" dirty="0"/>
          </a:p>
        </p:txBody>
      </p:sp>
      <p:sp>
        <p:nvSpPr>
          <p:cNvPr id="2" name="Text Placeholder 1"/>
          <p:cNvSpPr>
            <a:spLocks noGrp="1"/>
          </p:cNvSpPr>
          <p:nvPr>
            <p:ph sz="quarter" idx="4294967295"/>
          </p:nvPr>
        </p:nvSpPr>
        <p:spPr>
          <a:xfrm>
            <a:off x="1371600" y="1143000"/>
            <a:ext cx="7772400" cy="5334000"/>
          </a:xfrm>
        </p:spPr>
        <p:txBody>
          <a:bodyPr>
            <a:normAutofit/>
          </a:bodyPr>
          <a:lstStyle/>
          <a:p>
            <a:pPr algn="ctr">
              <a:buNone/>
            </a:pPr>
            <a:endParaRPr lang="en-US" sz="5400" b="1" dirty="0" smtClean="0">
              <a:effectLst>
                <a:outerShdw blurRad="38100" dist="38100" dir="2700000" algn="tl">
                  <a:srgbClr val="000000">
                    <a:alpha val="43137"/>
                  </a:srgbClr>
                </a:outerShdw>
              </a:effectLst>
            </a:endParaRPr>
          </a:p>
          <a:p>
            <a:pPr algn="ctr">
              <a:buNone/>
            </a:pPr>
            <a:r>
              <a:rPr lang="en-US" sz="5400" b="1" dirty="0" smtClean="0">
                <a:effectLst>
                  <a:outerShdw blurRad="38100" dist="38100" dir="2700000" algn="tl">
                    <a:srgbClr val="000000">
                      <a:alpha val="43137"/>
                    </a:srgbClr>
                  </a:outerShdw>
                </a:effectLst>
              </a:rPr>
              <a:t>Possible Obstacles: </a:t>
            </a:r>
          </a:p>
          <a:p>
            <a:pPr algn="ctr">
              <a:buNone/>
            </a:pPr>
            <a:r>
              <a:rPr lang="en-US" sz="4800" dirty="0" smtClean="0"/>
              <a:t>Availability of technology </a:t>
            </a:r>
          </a:p>
          <a:p>
            <a:pPr algn="ctr">
              <a:buNone/>
            </a:pPr>
            <a:r>
              <a:rPr lang="en-US" sz="4800" dirty="0" smtClean="0"/>
              <a:t>Time </a:t>
            </a:r>
          </a:p>
          <a:p>
            <a:pPr algn="ctr">
              <a:buNone/>
            </a:pPr>
            <a:r>
              <a:rPr lang="en-US" sz="4800" dirty="0" smtClean="0"/>
              <a:t>Training </a:t>
            </a:r>
          </a:p>
          <a:p>
            <a:pPr algn="ctr">
              <a:buNone/>
            </a:pPr>
            <a:r>
              <a:rPr lang="en-US" sz="4800" dirty="0" smtClean="0"/>
              <a:t>Maintenance </a:t>
            </a:r>
          </a:p>
          <a:p>
            <a:pPr algn="ctr">
              <a:buNone/>
            </a:pPr>
            <a:endParaRPr lang="en-US" sz="4800" dirty="0" smtClean="0"/>
          </a:p>
          <a:p>
            <a:pPr algn="ctr">
              <a:buNone/>
            </a:pPr>
            <a:endParaRPr lang="en-US" sz="4800" dirty="0" smtClean="0"/>
          </a:p>
          <a:p>
            <a:pPr>
              <a:buFont typeface="Arial" pitchFamily="34" charset="0"/>
              <a:buChar char="•"/>
            </a:pPr>
            <a:endParaRPr lang="en-US" dirty="0"/>
          </a:p>
        </p:txBody>
      </p:sp>
      <p:sp>
        <p:nvSpPr>
          <p:cNvPr id="3" name="Title 2"/>
          <p:cNvSpPr>
            <a:spLocks noGrp="1"/>
          </p:cNvSpPr>
          <p:nvPr>
            <p:ph type="title" idx="4294967295"/>
          </p:nvPr>
        </p:nvSpPr>
        <p:spPr>
          <a:xfrm>
            <a:off x="990600" y="228600"/>
            <a:ext cx="8153400" cy="990600"/>
          </a:xfrm>
        </p:spPr>
        <p:txBody>
          <a:bodyPr>
            <a:noAutofit/>
          </a:bodyPr>
          <a:lstStyle/>
          <a:p>
            <a:pPr algn="ctr"/>
            <a:r>
              <a:rPr lang="en-US" u="sng" dirty="0" smtClean="0">
                <a:solidFill>
                  <a:schemeClr val="accent1">
                    <a:lumMod val="60000"/>
                    <a:lumOff val="40000"/>
                  </a:schemeClr>
                </a:solidFill>
                <a:latin typeface="Arial" pitchFamily="34" charset="0"/>
                <a:cs typeface="Arial" pitchFamily="34" charset="0"/>
              </a:rPr>
              <a:t>Stage 3: Development </a:t>
            </a:r>
            <a:endParaRPr lang="en-US" u="sng" dirty="0">
              <a:solidFill>
                <a:schemeClr val="accent1">
                  <a:lumMod val="60000"/>
                  <a:lumOff val="40000"/>
                </a:schemeClr>
              </a:solidFill>
              <a:latin typeface="Arial" pitchFamily="34" charset="0"/>
              <a:cs typeface="Arial" pitchFamily="34" charset="0"/>
            </a:endParaRPr>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990600" y="228600"/>
            <a:ext cx="8153400" cy="990600"/>
          </a:xfrm>
        </p:spPr>
        <p:txBody>
          <a:bodyPr/>
          <a:lstStyle/>
          <a:p>
            <a:pPr algn="ctr"/>
            <a:r>
              <a:rPr lang="en-US" u="sng" dirty="0" smtClean="0">
                <a:solidFill>
                  <a:schemeClr val="accent1">
                    <a:lumMod val="60000"/>
                    <a:lumOff val="40000"/>
                  </a:schemeClr>
                </a:solidFill>
              </a:rPr>
              <a:t>Stage 4: Commercialization </a:t>
            </a:r>
            <a:endParaRPr lang="en-US" u="sng" dirty="0">
              <a:solidFill>
                <a:schemeClr val="accent1">
                  <a:lumMod val="60000"/>
                  <a:lumOff val="40000"/>
                </a:schemeClr>
              </a:solidFill>
            </a:endParaRPr>
          </a:p>
        </p:txBody>
      </p:sp>
      <p:pic>
        <p:nvPicPr>
          <p:cNvPr id="5" name="Content Placeholder 4" descr="facebook-icon.png"/>
          <p:cNvPicPr>
            <a:picLocks noGrp="1" noChangeAspect="1"/>
          </p:cNvPicPr>
          <p:nvPr>
            <p:ph sz="quarter" idx="4294967295"/>
          </p:nvPr>
        </p:nvPicPr>
        <p:blipFill>
          <a:blip r:embed="rId3" cstate="print"/>
          <a:stretch>
            <a:fillRect/>
          </a:stretch>
        </p:blipFill>
        <p:spPr>
          <a:xfrm>
            <a:off x="1371600" y="1066800"/>
            <a:ext cx="2438400" cy="2438400"/>
          </a:xfrm>
        </p:spPr>
      </p:pic>
      <p:pic>
        <p:nvPicPr>
          <p:cNvPr id="6" name="Picture 5" descr="Youtube_logo.png"/>
          <p:cNvPicPr>
            <a:picLocks noChangeAspect="1"/>
          </p:cNvPicPr>
          <p:nvPr/>
        </p:nvPicPr>
        <p:blipFill>
          <a:blip r:embed="rId4" cstate="print"/>
          <a:stretch>
            <a:fillRect/>
          </a:stretch>
        </p:blipFill>
        <p:spPr>
          <a:xfrm>
            <a:off x="4876800" y="3962400"/>
            <a:ext cx="4267200" cy="2468282"/>
          </a:xfrm>
          <a:prstGeom prst="rect">
            <a:avLst/>
          </a:prstGeom>
        </p:spPr>
      </p:pic>
      <p:pic>
        <p:nvPicPr>
          <p:cNvPr id="23554" name="Picture 2" descr="http://www.rsc-northwest.ac.uk/acl/eMagArchive/RSCeMag2008/July08Single%20Page/Centre4DigitalStoryTelling.jpg"/>
          <p:cNvPicPr>
            <a:picLocks noChangeAspect="1" noChangeArrowheads="1"/>
          </p:cNvPicPr>
          <p:nvPr/>
        </p:nvPicPr>
        <p:blipFill>
          <a:blip r:embed="rId5" cstate="print"/>
          <a:srcRect/>
          <a:stretch>
            <a:fillRect/>
          </a:stretch>
        </p:blipFill>
        <p:spPr bwMode="auto">
          <a:xfrm>
            <a:off x="5715000" y="1143000"/>
            <a:ext cx="3207152" cy="2667000"/>
          </a:xfrm>
          <a:prstGeom prst="rect">
            <a:avLst/>
          </a:prstGeom>
          <a:ln>
            <a:noFill/>
          </a:ln>
          <a:effectLst>
            <a:outerShdw blurRad="292100" dist="139700" dir="2700000" algn="tl" rotWithShape="0">
              <a:srgbClr val="333333">
                <a:alpha val="65000"/>
              </a:srgbClr>
            </a:outerShdw>
          </a:effectLst>
        </p:spPr>
      </p:pic>
      <p:pic>
        <p:nvPicPr>
          <p:cNvPr id="23556" name="Picture 4" descr="http://astoriedcareer.com/storytellinginitiative.png"/>
          <p:cNvPicPr>
            <a:picLocks noChangeAspect="1" noChangeArrowheads="1"/>
          </p:cNvPicPr>
          <p:nvPr/>
        </p:nvPicPr>
        <p:blipFill>
          <a:blip r:embed="rId6" cstate="print"/>
          <a:srcRect/>
          <a:stretch>
            <a:fillRect/>
          </a:stretch>
        </p:blipFill>
        <p:spPr bwMode="auto">
          <a:xfrm>
            <a:off x="1143000" y="3810000"/>
            <a:ext cx="1838325" cy="1762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558" name="Picture 6" descr="http://img.scoop.it/_p4pa5BlYAkX_Dod6B2i3Dl72eJkfbmt4t8yenImKBU8NzMXDbey6A_oozMjJETc"/>
          <p:cNvPicPr>
            <a:picLocks noChangeAspect="1" noChangeArrowheads="1"/>
          </p:cNvPicPr>
          <p:nvPr/>
        </p:nvPicPr>
        <p:blipFill>
          <a:blip r:embed="rId7" cstate="print"/>
          <a:srcRect/>
          <a:stretch>
            <a:fillRect/>
          </a:stretch>
        </p:blipFill>
        <p:spPr bwMode="auto">
          <a:xfrm>
            <a:off x="2209800" y="2895600"/>
            <a:ext cx="3848100" cy="1333500"/>
          </a:xfrm>
          <a:prstGeom prst="rect">
            <a:avLst/>
          </a:prstGeom>
          <a:ln>
            <a:noFill/>
          </a:ln>
          <a:effectLst>
            <a:softEdge rad="112500"/>
          </a:effectLst>
        </p:spPr>
      </p:pic>
      <p:pic>
        <p:nvPicPr>
          <p:cNvPr id="23560" name="Picture 8" descr="http://www.uscupstate.edu/uploadedImages/Digital_Storytelling_Academy/digitalstorytelling.jpg"/>
          <p:cNvPicPr>
            <a:picLocks noChangeAspect="1" noChangeArrowheads="1"/>
          </p:cNvPicPr>
          <p:nvPr/>
        </p:nvPicPr>
        <p:blipFill>
          <a:blip r:embed="rId8" cstate="print"/>
          <a:srcRect/>
          <a:stretch>
            <a:fillRect/>
          </a:stretch>
        </p:blipFill>
        <p:spPr bwMode="auto">
          <a:xfrm>
            <a:off x="1676400" y="5181600"/>
            <a:ext cx="3441700" cy="95746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advClick="0" advTm="1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3000" fill="hold"/>
                                        <p:tgtEl>
                                          <p:spTgt spid="6"/>
                                        </p:tgtEl>
                                        <p:attrNameLst>
                                          <p:attrName>ppt_x</p:attrName>
                                        </p:attrNameLst>
                                      </p:cBhvr>
                                      <p:tavLst>
                                        <p:tav tm="0">
                                          <p:val>
                                            <p:strVal val="#ppt_x"/>
                                          </p:val>
                                        </p:tav>
                                        <p:tav tm="100000">
                                          <p:val>
                                            <p:strVal val="#ppt_x"/>
                                          </p:val>
                                        </p:tav>
                                      </p:tavLst>
                                    </p:anim>
                                    <p:anim calcmode="lin" valueType="num">
                                      <p:cBhvr additive="base">
                                        <p:cTn id="19" dur="3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3554"/>
                                        </p:tgtEl>
                                        <p:attrNameLst>
                                          <p:attrName>style.visibility</p:attrName>
                                        </p:attrNameLst>
                                      </p:cBhvr>
                                      <p:to>
                                        <p:strVal val="visible"/>
                                      </p:to>
                                    </p:set>
                                    <p:animEffect transition="in" filter="wipe(down)">
                                      <p:cBhvr>
                                        <p:cTn id="24" dur="3000"/>
                                        <p:tgtEl>
                                          <p:spTgt spid="2355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3556"/>
                                        </p:tgtEl>
                                        <p:attrNameLst>
                                          <p:attrName>style.visibility</p:attrName>
                                        </p:attrNameLst>
                                      </p:cBhvr>
                                      <p:to>
                                        <p:strVal val="visible"/>
                                      </p:to>
                                    </p:set>
                                    <p:animEffect transition="in" filter="fade">
                                      <p:cBhvr>
                                        <p:cTn id="29" dur="3000"/>
                                        <p:tgtEl>
                                          <p:spTgt spid="2355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23558"/>
                                        </p:tgtEl>
                                        <p:attrNameLst>
                                          <p:attrName>style.visibility</p:attrName>
                                        </p:attrNameLst>
                                      </p:cBhvr>
                                      <p:to>
                                        <p:strVal val="visible"/>
                                      </p:to>
                                    </p:set>
                                    <p:animEffect transition="in" filter="wipe(down)">
                                      <p:cBhvr>
                                        <p:cTn id="34" dur="3000"/>
                                        <p:tgtEl>
                                          <p:spTgt spid="23558"/>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3560"/>
                                        </p:tgtEl>
                                        <p:attrNameLst>
                                          <p:attrName>style.visibility</p:attrName>
                                        </p:attrNameLst>
                                      </p:cBhvr>
                                      <p:to>
                                        <p:strVal val="visible"/>
                                      </p:to>
                                    </p:set>
                                    <p:anim calcmode="lin" valueType="num">
                                      <p:cBhvr additive="base">
                                        <p:cTn id="39" dur="3000" fill="hold"/>
                                        <p:tgtEl>
                                          <p:spTgt spid="23560"/>
                                        </p:tgtEl>
                                        <p:attrNameLst>
                                          <p:attrName>ppt_x</p:attrName>
                                        </p:attrNameLst>
                                      </p:cBhvr>
                                      <p:tavLst>
                                        <p:tav tm="0">
                                          <p:val>
                                            <p:strVal val="#ppt_x"/>
                                          </p:val>
                                        </p:tav>
                                        <p:tav tm="100000">
                                          <p:val>
                                            <p:strVal val="#ppt_x"/>
                                          </p:val>
                                        </p:tav>
                                      </p:tavLst>
                                    </p:anim>
                                    <p:anim calcmode="lin" valueType="num">
                                      <p:cBhvr additive="base">
                                        <p:cTn id="40" dur="3000" fill="hold"/>
                                        <p:tgtEl>
                                          <p:spTgt spid="235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533400" y="457200"/>
            <a:ext cx="8153400" cy="990600"/>
          </a:xfrm>
        </p:spPr>
        <p:txBody>
          <a:bodyPr>
            <a:noAutofit/>
          </a:bodyPr>
          <a:lstStyle/>
          <a:p>
            <a:pPr algn="ctr"/>
            <a:r>
              <a:rPr lang="en-US" sz="4800" b="0" dirty="0" smtClean="0">
                <a:solidFill>
                  <a:schemeClr val="tx1"/>
                </a:solidFill>
                <a:latin typeface="Berlin Sans FB" pitchFamily="34" charset="0"/>
              </a:rPr>
              <a:t>Diffusion of an Innovation </a:t>
            </a:r>
            <a:endParaRPr lang="en-US" sz="4800" b="0" dirty="0">
              <a:solidFill>
                <a:schemeClr val="tx1"/>
              </a:solidFill>
              <a:latin typeface="Berlin Sans FB" pitchFamily="34" charset="0"/>
            </a:endParaRPr>
          </a:p>
        </p:txBody>
      </p:sp>
      <p:sp>
        <p:nvSpPr>
          <p:cNvPr id="2" name="Text Placeholder 1"/>
          <p:cNvSpPr>
            <a:spLocks noGrp="1"/>
          </p:cNvSpPr>
          <p:nvPr>
            <p:ph sz="quarter" idx="4294967295"/>
          </p:nvPr>
        </p:nvSpPr>
        <p:spPr>
          <a:xfrm>
            <a:off x="990600" y="1600200"/>
            <a:ext cx="8153400" cy="4495800"/>
          </a:xfrm>
        </p:spPr>
        <p:txBody>
          <a:bodyPr>
            <a:noAutofit/>
          </a:bodyPr>
          <a:lstStyle/>
          <a:p>
            <a:pPr lvl="1">
              <a:lnSpc>
                <a:spcPct val="200000"/>
              </a:lnSpc>
            </a:pPr>
            <a:r>
              <a:rPr lang="en-US" sz="1800" dirty="0" smtClean="0">
                <a:latin typeface="Arial Black" pitchFamily="34" charset="0"/>
              </a:rPr>
              <a:t>Image representing diffusion </a:t>
            </a:r>
          </a:p>
        </p:txBody>
      </p:sp>
      <p:pic>
        <p:nvPicPr>
          <p:cNvPr id="5" name="Picture 4" descr="tx_rlmpofficelib_8c93a11428.jpg"/>
          <p:cNvPicPr>
            <a:picLocks noChangeAspect="1"/>
          </p:cNvPicPr>
          <p:nvPr/>
        </p:nvPicPr>
        <p:blipFill>
          <a:blip r:embed="rId3" cstate="print"/>
          <a:stretch>
            <a:fillRect/>
          </a:stretch>
        </p:blipFill>
        <p:spPr>
          <a:xfrm>
            <a:off x="762000" y="1524000"/>
            <a:ext cx="7562850" cy="42529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1" Type="http://schemas.openxmlformats.org/officeDocument/2006/relationships/image" Target="../media/image6.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Civic">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A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5.xml><?xml version="1.0" encoding="utf-8"?>
<a:theme xmlns:a="http://schemas.openxmlformats.org/drawingml/2006/main" name="1_Aspec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2500</TotalTime>
  <Words>1955</Words>
  <Application>Microsoft Office PowerPoint</Application>
  <PresentationFormat>On-screen Show (4:3)</PresentationFormat>
  <Paragraphs>199</Paragraphs>
  <Slides>31</Slides>
  <Notes>27</Notes>
  <HiddenSlides>0</HiddenSlides>
  <MMClips>0</MMClips>
  <ScaleCrop>false</ScaleCrop>
  <HeadingPairs>
    <vt:vector size="4" baseType="variant">
      <vt:variant>
        <vt:lpstr>Theme</vt:lpstr>
      </vt:variant>
      <vt:variant>
        <vt:i4>5</vt:i4>
      </vt:variant>
      <vt:variant>
        <vt:lpstr>Slide Titles</vt:lpstr>
      </vt:variant>
      <vt:variant>
        <vt:i4>31</vt:i4>
      </vt:variant>
    </vt:vector>
  </HeadingPairs>
  <TitlesOfParts>
    <vt:vector size="36" baseType="lpstr">
      <vt:lpstr>Median</vt:lpstr>
      <vt:lpstr>Solstice</vt:lpstr>
      <vt:lpstr>Civic</vt:lpstr>
      <vt:lpstr>Aspect</vt:lpstr>
      <vt:lpstr>1_Aspect</vt:lpstr>
      <vt:lpstr>Digital Storytelling in Education </vt:lpstr>
      <vt:lpstr>What is Digital Storytelling?</vt:lpstr>
      <vt:lpstr>Digital Storytelling Process</vt:lpstr>
      <vt:lpstr>History</vt:lpstr>
      <vt:lpstr>Stage 1: Need</vt:lpstr>
      <vt:lpstr>Stage 2: Research</vt:lpstr>
      <vt:lpstr>Stage 3: Development </vt:lpstr>
      <vt:lpstr>Stage 4: Commercialization </vt:lpstr>
      <vt:lpstr>Diffusion of an Innovation </vt:lpstr>
      <vt:lpstr>Knowledge </vt:lpstr>
      <vt:lpstr>Persuasion </vt:lpstr>
      <vt:lpstr>Decision </vt:lpstr>
      <vt:lpstr>Implementation </vt:lpstr>
      <vt:lpstr>Confirmation </vt:lpstr>
      <vt:lpstr>The S- Curve of Digital Storytelling</vt:lpstr>
      <vt:lpstr>Innovators  &amp; Early Adopters</vt:lpstr>
      <vt:lpstr>Laggards </vt:lpstr>
      <vt:lpstr>How to speed up adoption?</vt:lpstr>
      <vt:lpstr>Perceived Attributes</vt:lpstr>
      <vt:lpstr>Critical Mass</vt:lpstr>
      <vt:lpstr>Critical Mass Met for Digital  Storytelling (society) </vt:lpstr>
      <vt:lpstr>Slide 22</vt:lpstr>
      <vt:lpstr>Key Change Agents</vt:lpstr>
      <vt:lpstr>Champions of Digital Storytelling</vt:lpstr>
      <vt:lpstr>Champions of Digital Storytelling </vt:lpstr>
      <vt:lpstr>Slide 26</vt:lpstr>
      <vt:lpstr>Slide 27</vt:lpstr>
      <vt:lpstr>Benefits of Incorporating Digital Storytelling in the Classroom</vt:lpstr>
      <vt:lpstr>Student Examples of Digital Storytelling </vt:lpstr>
      <vt:lpstr>Slide 30</vt:lpstr>
      <vt:lpstr>References</vt:lpstr>
    </vt:vector>
  </TitlesOfParts>
  <Company>FCSS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 Rogers</dc:creator>
  <cp:lastModifiedBy>H. Rogers</cp:lastModifiedBy>
  <cp:revision>269</cp:revision>
  <dcterms:created xsi:type="dcterms:W3CDTF">2011-09-28T12:35:39Z</dcterms:created>
  <dcterms:modified xsi:type="dcterms:W3CDTF">2011-11-03T19:52:17Z</dcterms:modified>
</cp:coreProperties>
</file>