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57" r:id="rId4"/>
    <p:sldId id="260" r:id="rId5"/>
    <p:sldId id="258" r:id="rId6"/>
    <p:sldId id="262" r:id="rId7"/>
    <p:sldId id="259" r:id="rId8"/>
    <p:sldId id="263" r:id="rId9"/>
    <p:sldId id="266" r:id="rId10"/>
    <p:sldId id="267" r:id="rId11"/>
    <p:sldId id="268" r:id="rId12"/>
    <p:sldId id="269" r:id="rId13"/>
    <p:sldId id="271" r:id="rId14"/>
    <p:sldId id="273" r:id="rId15"/>
    <p:sldId id="272" r:id="rId16"/>
    <p:sldId id="274" r:id="rId17"/>
    <p:sldId id="275" r:id="rId18"/>
    <p:sldId id="276" r:id="rId19"/>
    <p:sldId id="277" r:id="rId20"/>
    <p:sldId id="278" r:id="rId21"/>
    <p:sldId id="279" r:id="rId22"/>
    <p:sldId id="280" r:id="rId23"/>
    <p:sldId id="281" r:id="rId24"/>
    <p:sldId id="283" r:id="rId25"/>
    <p:sldId id="284" r:id="rId26"/>
    <p:sldId id="285" r:id="rId27"/>
    <p:sldId id="286" r:id="rId28"/>
    <p:sldId id="287" r:id="rId29"/>
    <p:sldId id="288" r:id="rId30"/>
    <p:sldId id="289" r:id="rId31"/>
    <p:sldId id="290" r:id="rId32"/>
    <p:sldId id="291" r:id="rId33"/>
    <p:sldId id="292" r:id="rId34"/>
    <p:sldId id="293" r:id="rId35"/>
    <p:sldId id="295" r:id="rId36"/>
    <p:sldId id="296" r:id="rId37"/>
    <p:sldId id="297" r:id="rId38"/>
    <p:sldId id="298" r:id="rId39"/>
    <p:sldId id="294" r:id="rId40"/>
    <p:sldId id="304" r:id="rId41"/>
    <p:sldId id="305" r:id="rId42"/>
    <p:sldId id="306" r:id="rId43"/>
    <p:sldId id="299" r:id="rId44"/>
    <p:sldId id="300" r:id="rId45"/>
    <p:sldId id="301" r:id="rId46"/>
    <p:sldId id="302" r:id="rId47"/>
    <p:sldId id="264" r:id="rId48"/>
    <p:sldId id="303" r:id="rId49"/>
    <p:sldId id="282"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72" autoAdjust="0"/>
    <p:restoredTop sz="94675" autoAdjust="0"/>
  </p:normalViewPr>
  <p:slideViewPr>
    <p:cSldViewPr>
      <p:cViewPr>
        <p:scale>
          <a:sx n="100" d="100"/>
          <a:sy n="100" d="100"/>
        </p:scale>
        <p:origin x="-678" y="13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layout/>
    </c:title>
    <c:plotArea>
      <c:layout/>
      <c:lineChart>
        <c:grouping val="stacked"/>
        <c:ser>
          <c:idx val="0"/>
          <c:order val="0"/>
          <c:tx>
            <c:strRef>
              <c:f>Sheet1!$B$2</c:f>
              <c:strCache>
                <c:ptCount val="1"/>
                <c:pt idx="0">
                  <c:v>Cumulative iPads Sold</c:v>
                </c:pt>
              </c:strCache>
            </c:strRef>
          </c:tx>
          <c:marker>
            <c:symbol val="none"/>
          </c:marker>
          <c:cat>
            <c:numRef>
              <c:f>Sheet1!$A$3:$A$15</c:f>
              <c:numCache>
                <c:formatCode>m/d/yyyy</c:formatCode>
                <c:ptCount val="13"/>
                <c:pt idx="0">
                  <c:v>40271</c:v>
                </c:pt>
                <c:pt idx="1">
                  <c:v>40276</c:v>
                </c:pt>
                <c:pt idx="2">
                  <c:v>40278</c:v>
                </c:pt>
                <c:pt idx="3">
                  <c:v>40302</c:v>
                </c:pt>
                <c:pt idx="4">
                  <c:v>40329</c:v>
                </c:pt>
                <c:pt idx="5">
                  <c:v>40350</c:v>
                </c:pt>
                <c:pt idx="6">
                  <c:v>40380</c:v>
                </c:pt>
                <c:pt idx="7">
                  <c:v>40451</c:v>
                </c:pt>
                <c:pt idx="8">
                  <c:v>40561</c:v>
                </c:pt>
                <c:pt idx="9">
                  <c:v>40632</c:v>
                </c:pt>
                <c:pt idx="10">
                  <c:v>40724</c:v>
                </c:pt>
                <c:pt idx="11">
                  <c:v>40908</c:v>
                </c:pt>
                <c:pt idx="12">
                  <c:v>41274</c:v>
                </c:pt>
              </c:numCache>
            </c:numRef>
          </c:cat>
          <c:val>
            <c:numRef>
              <c:f>Sheet1!$B$3:$B$15</c:f>
              <c:numCache>
                <c:formatCode>_(* #,##0_);_(* \(#,##0\);_(* "-"??_);_(@_)</c:formatCode>
                <c:ptCount val="13"/>
                <c:pt idx="0">
                  <c:v>300000</c:v>
                </c:pt>
                <c:pt idx="1">
                  <c:v>450000</c:v>
                </c:pt>
                <c:pt idx="2">
                  <c:v>500000</c:v>
                </c:pt>
                <c:pt idx="3">
                  <c:v>1000000</c:v>
                </c:pt>
                <c:pt idx="4">
                  <c:v>2000000</c:v>
                </c:pt>
                <c:pt idx="5">
                  <c:v>3000000</c:v>
                </c:pt>
                <c:pt idx="6">
                  <c:v>3270000</c:v>
                </c:pt>
                <c:pt idx="7">
                  <c:v>7500000</c:v>
                </c:pt>
                <c:pt idx="8">
                  <c:v>14800000</c:v>
                </c:pt>
                <c:pt idx="9">
                  <c:v>19000000</c:v>
                </c:pt>
                <c:pt idx="10">
                  <c:v>25000000</c:v>
                </c:pt>
                <c:pt idx="11">
                  <c:v>30000000</c:v>
                </c:pt>
                <c:pt idx="12">
                  <c:v>40600000</c:v>
                </c:pt>
              </c:numCache>
            </c:numRef>
          </c:val>
        </c:ser>
        <c:dLbls/>
        <c:marker val="1"/>
        <c:axId val="62030592"/>
        <c:axId val="62032128"/>
      </c:lineChart>
      <c:dateAx>
        <c:axId val="62030592"/>
        <c:scaling>
          <c:orientation val="minMax"/>
        </c:scaling>
        <c:axPos val="b"/>
        <c:numFmt formatCode="m/d/yyyy" sourceLinked="1"/>
        <c:tickLblPos val="nextTo"/>
        <c:crossAx val="62032128"/>
        <c:crosses val="autoZero"/>
        <c:auto val="1"/>
        <c:lblOffset val="100"/>
        <c:baseTimeUnit val="days"/>
      </c:dateAx>
      <c:valAx>
        <c:axId val="62032128"/>
        <c:scaling>
          <c:orientation val="minMax"/>
        </c:scaling>
        <c:axPos val="l"/>
        <c:majorGridlines/>
        <c:numFmt formatCode="_(* #,##0_);_(* \(#,##0\);_(* &quot;-&quot;??_);_(@_)" sourceLinked="1"/>
        <c:tickLblPos val="nextTo"/>
        <c:crossAx val="62030592"/>
        <c:crosses val="autoZero"/>
        <c:crossBetween val="between"/>
      </c:valAx>
    </c:plotArea>
    <c:legend>
      <c:legendPos val="r"/>
      <c:layout/>
    </c:legend>
    <c:plotVisOnly val="1"/>
    <c:dispBlanksAs val="zero"/>
  </c:chart>
  <c:spPr>
    <a:solidFill>
      <a:schemeClr val="bg1">
        <a:alpha val="0"/>
      </a:schemeClr>
    </a:solidFill>
  </c:spPr>
  <c:externalData r:id="rId1"/>
  <c:userShapes r:id="rId2"/>
</c:chartSpace>
</file>

<file path=ppt/drawings/drawing1.xml><?xml version="1.0" encoding="utf-8"?>
<c:userShapes xmlns:c="http://schemas.openxmlformats.org/drawingml/2006/chart">
  <cdr:relSizeAnchor xmlns:cdr="http://schemas.openxmlformats.org/drawingml/2006/chartDrawing">
    <cdr:from>
      <cdr:x>0.79412</cdr:x>
      <cdr:y>0.0404</cdr:y>
    </cdr:from>
    <cdr:to>
      <cdr:x>0.82353</cdr:x>
      <cdr:y>0.0808</cdr:y>
    </cdr:to>
    <cdr:sp macro="" textlink="">
      <cdr:nvSpPr>
        <cdr:cNvPr id="2" name="5-Point Star 1"/>
        <cdr:cNvSpPr/>
      </cdr:nvSpPr>
      <cdr:spPr>
        <a:xfrm xmlns:a="http://schemas.openxmlformats.org/drawingml/2006/main">
          <a:off x="6172200" y="228600"/>
          <a:ext cx="228600" cy="228600"/>
        </a:xfrm>
        <a:prstGeom xmlns:a="http://schemas.openxmlformats.org/drawingml/2006/main" prst="star5">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en-US"/>
        </a:p>
      </cdr:txBody>
    </cdr:sp>
  </cdr:relSizeAnchor>
  <cdr:relSizeAnchor xmlns:cdr="http://schemas.openxmlformats.org/drawingml/2006/chartDrawing">
    <cdr:from>
      <cdr:x>0.15686</cdr:x>
      <cdr:y>0.77953</cdr:y>
    </cdr:from>
    <cdr:to>
      <cdr:x>0.17381</cdr:x>
      <cdr:y>0.82666</cdr:y>
    </cdr:to>
    <cdr:sp macro="" textlink="">
      <cdr:nvSpPr>
        <cdr:cNvPr id="3" name="Isosceles Triangle 2"/>
        <cdr:cNvSpPr/>
      </cdr:nvSpPr>
      <cdr:spPr>
        <a:xfrm xmlns:a="http://schemas.openxmlformats.org/drawingml/2006/main">
          <a:off x="1219200" y="4410891"/>
          <a:ext cx="131717" cy="266700"/>
        </a:xfrm>
        <a:prstGeom xmlns:a="http://schemas.openxmlformats.org/drawingml/2006/main" prst="triangl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0.80392</cdr:x>
      <cdr:y>0.10773</cdr:y>
    </cdr:from>
    <cdr:to>
      <cdr:x>0.82087</cdr:x>
      <cdr:y>0.15487</cdr:y>
    </cdr:to>
    <cdr:sp macro="" textlink="">
      <cdr:nvSpPr>
        <cdr:cNvPr id="4" name="Isosceles Triangle 3"/>
        <cdr:cNvSpPr/>
      </cdr:nvSpPr>
      <cdr:spPr>
        <a:xfrm xmlns:a="http://schemas.openxmlformats.org/drawingml/2006/main">
          <a:off x="6248400" y="609600"/>
          <a:ext cx="131717" cy="266700"/>
        </a:xfrm>
        <a:prstGeom xmlns:a="http://schemas.openxmlformats.org/drawingml/2006/main" prst="triangl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0.35294</cdr:x>
      <cdr:y>0.4444</cdr:y>
    </cdr:from>
    <cdr:to>
      <cdr:x>0.38235</cdr:x>
      <cdr:y>0.4848</cdr:y>
    </cdr:to>
    <cdr:sp macro="" textlink="">
      <cdr:nvSpPr>
        <cdr:cNvPr id="5" name="Oval 4"/>
        <cdr:cNvSpPr/>
      </cdr:nvSpPr>
      <cdr:spPr>
        <a:xfrm xmlns:a="http://schemas.openxmlformats.org/drawingml/2006/main">
          <a:off x="2743200" y="2514600"/>
          <a:ext cx="228600" cy="228600"/>
        </a:xfrm>
        <a:prstGeom xmlns:a="http://schemas.openxmlformats.org/drawingml/2006/main" prst="ellips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0.79412</cdr:x>
      <cdr:y>0.18853</cdr:y>
    </cdr:from>
    <cdr:to>
      <cdr:x>0.82353</cdr:x>
      <cdr:y>0.22893</cdr:y>
    </cdr:to>
    <cdr:sp macro="" textlink="">
      <cdr:nvSpPr>
        <cdr:cNvPr id="6" name="Oval 5"/>
        <cdr:cNvSpPr/>
      </cdr:nvSpPr>
      <cdr:spPr>
        <a:xfrm xmlns:a="http://schemas.openxmlformats.org/drawingml/2006/main">
          <a:off x="6172200" y="1066800"/>
          <a:ext cx="228600" cy="228600"/>
        </a:xfrm>
        <a:prstGeom xmlns:a="http://schemas.openxmlformats.org/drawingml/2006/main" prst="ellipse">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0.46078</cdr:x>
      <cdr:y>0.33569</cdr:y>
    </cdr:from>
    <cdr:to>
      <cdr:x>0.5</cdr:x>
      <cdr:y>0.38955</cdr:y>
    </cdr:to>
    <cdr:sp macro="" textlink="">
      <cdr:nvSpPr>
        <cdr:cNvPr id="7" name="Sun 6"/>
        <cdr:cNvSpPr/>
      </cdr:nvSpPr>
      <cdr:spPr>
        <a:xfrm xmlns:a="http://schemas.openxmlformats.org/drawingml/2006/main">
          <a:off x="3581400" y="1899455"/>
          <a:ext cx="304800" cy="304800"/>
        </a:xfrm>
        <a:prstGeom xmlns:a="http://schemas.openxmlformats.org/drawingml/2006/main" prst="sun">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0.79412</cdr:x>
      <cdr:y>0.2424</cdr:y>
    </cdr:from>
    <cdr:to>
      <cdr:x>0.83333</cdr:x>
      <cdr:y>0.29627</cdr:y>
    </cdr:to>
    <cdr:sp macro="" textlink="">
      <cdr:nvSpPr>
        <cdr:cNvPr id="8" name="Sun 7"/>
        <cdr:cNvSpPr/>
      </cdr:nvSpPr>
      <cdr:spPr>
        <a:xfrm xmlns:a="http://schemas.openxmlformats.org/drawingml/2006/main">
          <a:off x="6172200" y="1371600"/>
          <a:ext cx="304800" cy="304800"/>
        </a:xfrm>
        <a:prstGeom xmlns:a="http://schemas.openxmlformats.org/drawingml/2006/main" prst="sun">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0.69608</cdr:x>
      <cdr:y>0.14813</cdr:y>
    </cdr:from>
    <cdr:to>
      <cdr:x>0.73529</cdr:x>
      <cdr:y>0.17507</cdr:y>
    </cdr:to>
    <cdr:sp macro="" textlink="">
      <cdr:nvSpPr>
        <cdr:cNvPr id="9" name="Cloud 8"/>
        <cdr:cNvSpPr/>
      </cdr:nvSpPr>
      <cdr:spPr>
        <a:xfrm xmlns:a="http://schemas.openxmlformats.org/drawingml/2006/main">
          <a:off x="5410200" y="838200"/>
          <a:ext cx="304800" cy="152400"/>
        </a:xfrm>
        <a:prstGeom xmlns:a="http://schemas.openxmlformats.org/drawingml/2006/main" prst="cloud">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0.80277</cdr:x>
      <cdr:y>0.32838</cdr:y>
    </cdr:from>
    <cdr:to>
      <cdr:x>0.84198</cdr:x>
      <cdr:y>0.35531</cdr:y>
    </cdr:to>
    <cdr:sp macro="" textlink="">
      <cdr:nvSpPr>
        <cdr:cNvPr id="10" name="Cloud 9"/>
        <cdr:cNvSpPr/>
      </cdr:nvSpPr>
      <cdr:spPr>
        <a:xfrm xmlns:a="http://schemas.openxmlformats.org/drawingml/2006/main">
          <a:off x="6239434" y="1858089"/>
          <a:ext cx="304800" cy="152400"/>
        </a:xfrm>
        <a:prstGeom xmlns:a="http://schemas.openxmlformats.org/drawingml/2006/main" prst="cloud">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11/3/2011</a:t>
            </a:fld>
            <a:endParaRPr lang="en-US" sz="1100" dirty="0">
              <a:solidFill>
                <a:schemeClr val="tx2"/>
              </a:solidFill>
            </a:endParaRPr>
          </a:p>
        </p:txBody>
      </p:sp>
      <p:sp>
        <p:nvSpPr>
          <p:cNvPr id="17" name="Footer Placeholder 16"/>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29" name="Slide Number Placeholder 2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11/3/2011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11/3/2011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11/3/2011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11/3/2011</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11/3/2011</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11/3/2011</a:t>
            </a:fld>
            <a:endParaRPr lang="en-US" sz="1100" dirty="0">
              <a:solidFill>
                <a:schemeClr val="tx2"/>
              </a:solidFill>
            </a:endParaRPr>
          </a:p>
        </p:txBody>
      </p:sp>
      <p:sp>
        <p:nvSpPr>
          <p:cNvPr id="8" name="Footer Placeholder 7"/>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9" name="Slide Number Placeholder 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11/3/2011</a:t>
            </a:fld>
            <a:endParaRPr lang="en-US" sz="1100" dirty="0">
              <a:solidFill>
                <a:schemeClr val="tx2"/>
              </a:solidFill>
            </a:endParaRPr>
          </a:p>
        </p:txBody>
      </p:sp>
      <p:sp>
        <p:nvSpPr>
          <p:cNvPr id="4" name="Footer Placeholder 3"/>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5" name="Slide Number Placeholder 4"/>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11/3/2011</a:t>
            </a:fld>
            <a:endParaRPr lang="en-US" sz="1100" dirty="0">
              <a:solidFill>
                <a:schemeClr val="tx2"/>
              </a:solidFill>
            </a:endParaRPr>
          </a:p>
        </p:txBody>
      </p:sp>
      <p:sp>
        <p:nvSpPr>
          <p:cNvPr id="3" name="Footer Placeholder 2"/>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4" name="Slide Number Placeholder 3"/>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11/3/2011</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pPr eaLnBrk="1" latinLnBrk="0" hangingPunct="1"/>
            <a:fld id="{8F6BCBE8-30B0-4476-8762-9236B142003A}" type="datetimeFigureOut">
              <a:rPr lang="en-US" smtClean="0"/>
              <a:pPr eaLnBrk="1" latinLnBrk="0" hangingPunct="1"/>
              <a:t>11/3/2011</a:t>
            </a:fld>
            <a:endParaRPr lang="en-US" sz="1100" dirty="0">
              <a:solidFill>
                <a:schemeClr val="tx2"/>
              </a:solidFill>
            </a:endParaRPr>
          </a:p>
        </p:txBody>
      </p:sp>
      <p:sp>
        <p:nvSpPr>
          <p:cNvPr id="6" name="Footer Placeholder 5"/>
          <p:cNvSpPr>
            <a:spLocks noGrp="1"/>
          </p:cNvSpPr>
          <p:nvPr>
            <p:ph type="ftr" sz="quarter" idx="11"/>
          </p:nvPr>
        </p:nvSpPr>
        <p:spPr>
          <a:xfrm>
            <a:off x="914400" y="55499"/>
            <a:ext cx="5562600" cy="365125"/>
          </a:xfrm>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a:xfrm>
            <a:off x="8610600" y="55499"/>
            <a:ext cx="457200" cy="365125"/>
          </a:xfrm>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eaLnBrk="1" latinLnBrk="0" hangingPunct="1"/>
            <a:fld id="{8F6BCBE8-30B0-4476-8762-9236B142003A}" type="datetimeFigureOut">
              <a:rPr lang="en-US" smtClean="0"/>
              <a:pPr eaLnBrk="1" latinLnBrk="0" hangingPunct="1"/>
              <a:t>11/3/2011</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lgn="r" eaLnBrk="1" latinLnBrk="0" hangingPunct="1"/>
            <a:endParaRPr kumimoji="0"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apple.com/ipad/features/" TargetMode="External"/><Relationship Id="rId2" Type="http://schemas.openxmlformats.org/officeDocument/2006/relationships/hyperlink" Target="http://www.pcworld.com/article/193746/apple_ipad_costs_260_to_build_isuppli_finds.html" TargetMode="External"/><Relationship Id="rId1" Type="http://schemas.openxmlformats.org/officeDocument/2006/relationships/slideLayout" Target="../slideLayouts/slideLayout2.xml"/><Relationship Id="rId6" Type="http://schemas.openxmlformats.org/officeDocument/2006/relationships/hyperlink" Target="http://blog.ohinternet.com/wp-content/uploads/2011/04/bored.jpg" TargetMode="External"/><Relationship Id="rId5" Type="http://schemas.openxmlformats.org/officeDocument/2006/relationships/hyperlink" Target="http://christopherteh.com/blog/wp-content/uploads/2011/05/ipad-and-children.jpg" TargetMode="External"/><Relationship Id="rId4" Type="http://schemas.openxmlformats.org/officeDocument/2006/relationships/hyperlink" Target="http://en.wikipedia.org/wiki/IPad" TargetMode="External"/></Relationships>
</file>

<file path=ppt/slides/_rels/slide48.xml.rels><?xml version="1.0" encoding="UTF-8" standalone="yes"?>
<Relationships xmlns="http://schemas.openxmlformats.org/package/2006/relationships"><Relationship Id="rId2" Type="http://schemas.openxmlformats.org/officeDocument/2006/relationships/hyperlink" Target="http://cdn.techi.com/wp-content/uploads/2010/07/ipad-books.jpg"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Apple iPad</a:t>
            </a:r>
            <a:endParaRPr lang="en-US" dirty="0"/>
          </a:p>
        </p:txBody>
      </p:sp>
      <p:sp>
        <p:nvSpPr>
          <p:cNvPr id="3" name="Subtitle 2"/>
          <p:cNvSpPr>
            <a:spLocks noGrp="1"/>
          </p:cNvSpPr>
          <p:nvPr>
            <p:ph type="subTitle" idx="1"/>
          </p:nvPr>
        </p:nvSpPr>
        <p:spPr/>
        <p:txBody>
          <a:bodyPr/>
          <a:lstStyle/>
          <a:p>
            <a:r>
              <a:rPr lang="en-US" dirty="0" smtClean="0"/>
              <a:t>The next step in tablet computers</a:t>
            </a:r>
            <a:endParaRPr lang="en-US" dirty="0"/>
          </a:p>
        </p:txBody>
      </p:sp>
    </p:spTree>
    <p:extLst>
      <p:ext uri="{BB962C8B-B14F-4D97-AF65-F5344CB8AC3E}">
        <p14:creationId xmlns:p14="http://schemas.microsoft.com/office/powerpoint/2010/main" xmlns="" val="38204810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a:t>
            </a:r>
            <a:endParaRPr lang="en-US" dirty="0"/>
          </a:p>
        </p:txBody>
      </p:sp>
      <p:sp>
        <p:nvSpPr>
          <p:cNvPr id="3" name="Content Placeholder 2"/>
          <p:cNvSpPr>
            <a:spLocks noGrp="1"/>
          </p:cNvSpPr>
          <p:nvPr>
            <p:ph idx="1"/>
          </p:nvPr>
        </p:nvSpPr>
        <p:spPr/>
        <p:txBody>
          <a:bodyPr/>
          <a:lstStyle/>
          <a:p>
            <a:r>
              <a:rPr lang="en-US" dirty="0" smtClean="0"/>
              <a:t>While we are still early in diffusion of the iPad, some possible consequences of tablet computers:</a:t>
            </a:r>
          </a:p>
          <a:p>
            <a:pPr lvl="1"/>
            <a:r>
              <a:rPr lang="en-US" dirty="0" smtClean="0"/>
              <a:t>Extinction of traditional books, magazines, newspapers.</a:t>
            </a:r>
          </a:p>
          <a:p>
            <a:pPr lvl="1"/>
            <a:r>
              <a:rPr lang="en-US" dirty="0" smtClean="0"/>
              <a:t>Textbooks can be updated on demand, not during a 7-10 year adoption period</a:t>
            </a:r>
          </a:p>
          <a:p>
            <a:pPr lvl="1"/>
            <a:r>
              <a:rPr lang="en-US" dirty="0" smtClean="0"/>
              <a:t>Laptop purchases decline in favor of the more portable tablets.</a:t>
            </a:r>
            <a:endParaRPr lang="en-US" dirty="0"/>
          </a:p>
        </p:txBody>
      </p:sp>
    </p:spTree>
    <p:extLst>
      <p:ext uri="{BB962C8B-B14F-4D97-AF65-F5344CB8AC3E}">
        <p14:creationId xmlns:p14="http://schemas.microsoft.com/office/powerpoint/2010/main" xmlns="" val="14064973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communication</a:t>
            </a:r>
            <a:endParaRPr lang="en-US" dirty="0"/>
          </a:p>
        </p:txBody>
      </p:sp>
      <p:sp>
        <p:nvSpPr>
          <p:cNvPr id="3" name="Content Placeholder 2"/>
          <p:cNvSpPr>
            <a:spLocks noGrp="1"/>
          </p:cNvSpPr>
          <p:nvPr>
            <p:ph idx="1"/>
          </p:nvPr>
        </p:nvSpPr>
        <p:spPr/>
        <p:txBody>
          <a:bodyPr/>
          <a:lstStyle/>
          <a:p>
            <a:r>
              <a:rPr lang="en-US" dirty="0" smtClean="0"/>
              <a:t>Rogers (2003) presented 5 stages of the innovation-decision process.  They include:</a:t>
            </a:r>
          </a:p>
          <a:p>
            <a:r>
              <a:rPr lang="en-US" dirty="0" smtClean="0"/>
              <a:t>Stage 1: Knowledge</a:t>
            </a:r>
          </a:p>
          <a:p>
            <a:r>
              <a:rPr lang="en-US" dirty="0" smtClean="0"/>
              <a:t>Stage 2: Persuasion</a:t>
            </a:r>
          </a:p>
          <a:p>
            <a:r>
              <a:rPr lang="en-US" dirty="0" smtClean="0"/>
              <a:t>Stage 3: Decision</a:t>
            </a:r>
          </a:p>
          <a:p>
            <a:r>
              <a:rPr lang="en-US" dirty="0" smtClean="0"/>
              <a:t>Stage 4: Implementation</a:t>
            </a:r>
          </a:p>
          <a:p>
            <a:r>
              <a:rPr lang="en-US" dirty="0" smtClean="0"/>
              <a:t>Stage 5: Confirmation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1: Knowledge</a:t>
            </a:r>
            <a:br>
              <a:rPr lang="en-US" dirty="0" smtClean="0"/>
            </a:br>
            <a:endParaRPr lang="en-US" dirty="0"/>
          </a:p>
        </p:txBody>
      </p:sp>
      <p:sp>
        <p:nvSpPr>
          <p:cNvPr id="3" name="Content Placeholder 2"/>
          <p:cNvSpPr>
            <a:spLocks noGrp="1"/>
          </p:cNvSpPr>
          <p:nvPr>
            <p:ph idx="1"/>
          </p:nvPr>
        </p:nvSpPr>
        <p:spPr/>
        <p:txBody>
          <a:bodyPr/>
          <a:lstStyle/>
          <a:p>
            <a:r>
              <a:rPr lang="en-US" dirty="0" smtClean="0"/>
              <a:t>The iPad was announced on January 27, 2010.  It was released to the general public in April.</a:t>
            </a:r>
          </a:p>
          <a:p>
            <a:r>
              <a:rPr lang="en-US" dirty="0" smtClean="0"/>
              <a:t>During this time there was much advertising about the product as well as speculation on how it would be similar to the iPhone and iPod devices.</a:t>
            </a:r>
          </a:p>
          <a:p>
            <a:r>
              <a:rPr lang="en-US" dirty="0" smtClean="0"/>
              <a:t>Educators began to learn about the product as it was shown to the masses.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2: Persuasion</a:t>
            </a:r>
          </a:p>
        </p:txBody>
      </p:sp>
      <p:sp>
        <p:nvSpPr>
          <p:cNvPr id="3" name="Content Placeholder 2"/>
          <p:cNvSpPr>
            <a:spLocks noGrp="1"/>
          </p:cNvSpPr>
          <p:nvPr>
            <p:ph idx="1"/>
          </p:nvPr>
        </p:nvSpPr>
        <p:spPr/>
        <p:txBody>
          <a:bodyPr/>
          <a:lstStyle/>
          <a:p>
            <a:r>
              <a:rPr lang="en-US" dirty="0" smtClean="0"/>
              <a:t>Due to the simplicity of the design, ample applications for free/low prices, individuals have been persuaded to use an iPad instead of laptop or other tablet</a:t>
            </a:r>
          </a:p>
          <a:p>
            <a:r>
              <a:rPr lang="en-US" dirty="0" smtClean="0"/>
              <a:t>Educators see </a:t>
            </a:r>
            <a:r>
              <a:rPr lang="en-US" dirty="0" err="1" smtClean="0"/>
              <a:t>iPads</a:t>
            </a:r>
            <a:r>
              <a:rPr lang="en-US" dirty="0" smtClean="0"/>
              <a:t> as replacements for bulky textbooks and laptops for students</a:t>
            </a:r>
          </a:p>
          <a:p>
            <a:r>
              <a:rPr lang="en-US" dirty="0" smtClean="0"/>
              <a:t>Electronic textbook companies tout easily updateable content as selling point for iPad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3: Decision</a:t>
            </a:r>
          </a:p>
        </p:txBody>
      </p:sp>
      <p:sp>
        <p:nvSpPr>
          <p:cNvPr id="3" name="Content Placeholder 2"/>
          <p:cNvSpPr>
            <a:spLocks noGrp="1"/>
          </p:cNvSpPr>
          <p:nvPr>
            <p:ph idx="1"/>
          </p:nvPr>
        </p:nvSpPr>
        <p:spPr/>
        <p:txBody>
          <a:bodyPr/>
          <a:lstStyle/>
          <a:p>
            <a:r>
              <a:rPr lang="en-US" dirty="0" smtClean="0"/>
              <a:t>Some schools have provided </a:t>
            </a:r>
            <a:r>
              <a:rPr lang="en-US" dirty="0" err="1" smtClean="0"/>
              <a:t>iPads</a:t>
            </a:r>
            <a:r>
              <a:rPr lang="en-US" dirty="0" smtClean="0"/>
              <a:t> for all students and have dispensed with traditional textbooks</a:t>
            </a:r>
          </a:p>
          <a:p>
            <a:r>
              <a:rPr lang="en-US" dirty="0" smtClean="0"/>
              <a:t>Our organization has purchased 30 devices, enough for a classroom set.</a:t>
            </a:r>
          </a:p>
          <a:p>
            <a:r>
              <a:rPr lang="en-US" dirty="0" smtClean="0"/>
              <a:t>Based on the use of these devices as educational tools, wider adoption could possibly occur.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4: Implementation</a:t>
            </a:r>
          </a:p>
        </p:txBody>
      </p:sp>
      <p:sp>
        <p:nvSpPr>
          <p:cNvPr id="3" name="Content Placeholder 2"/>
          <p:cNvSpPr>
            <a:spLocks noGrp="1"/>
          </p:cNvSpPr>
          <p:nvPr>
            <p:ph idx="1"/>
          </p:nvPr>
        </p:nvSpPr>
        <p:spPr/>
        <p:txBody>
          <a:bodyPr/>
          <a:lstStyle/>
          <a:p>
            <a:r>
              <a:rPr lang="en-US" dirty="0" smtClean="0"/>
              <a:t>Some educators and schools have fully implemented iPad use.  Administrators conduct walkthroughs on the devices, teacher use the device for education and recordkeeping, and students access content while multitasking with the device.</a:t>
            </a:r>
          </a:p>
          <a:p>
            <a:r>
              <a:rPr lang="en-US" dirty="0" smtClean="0"/>
              <a:t>Continual use will show if the device is a truly feasible alternative to traditional classroom technology and textbooks.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5: Confirmation</a:t>
            </a:r>
            <a:endParaRPr lang="en-US" dirty="0"/>
          </a:p>
        </p:txBody>
      </p:sp>
      <p:sp>
        <p:nvSpPr>
          <p:cNvPr id="3" name="Content Placeholder 2"/>
          <p:cNvSpPr>
            <a:spLocks noGrp="1"/>
          </p:cNvSpPr>
          <p:nvPr>
            <p:ph idx="1"/>
          </p:nvPr>
        </p:nvSpPr>
        <p:spPr/>
        <p:txBody>
          <a:bodyPr/>
          <a:lstStyle/>
          <a:p>
            <a:r>
              <a:rPr lang="en-US" dirty="0" smtClean="0"/>
              <a:t>We have not reached the confirmation stage with the iPad in education. </a:t>
            </a:r>
          </a:p>
          <a:p>
            <a:r>
              <a:rPr lang="en-US" dirty="0" smtClean="0"/>
              <a:t>Since there are still many unknowns, such as availability of all courses’ textbooks, schools are holding off on purchases.</a:t>
            </a:r>
          </a:p>
          <a:p>
            <a:r>
              <a:rPr lang="en-US" dirty="0" smtClean="0"/>
              <a:t>Schools see the benefits of the device, but lack funds due to poor economy.  This could also move the iPad into rejection since it might prove too costly.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Adopters</a:t>
            </a:r>
            <a:endParaRPr lang="en-US" dirty="0"/>
          </a:p>
        </p:txBody>
      </p:sp>
      <p:sp>
        <p:nvSpPr>
          <p:cNvPr id="3" name="Content Placeholder 2"/>
          <p:cNvSpPr>
            <a:spLocks noGrp="1"/>
          </p:cNvSpPr>
          <p:nvPr>
            <p:ph idx="1"/>
          </p:nvPr>
        </p:nvSpPr>
        <p:spPr/>
        <p:txBody>
          <a:bodyPr/>
          <a:lstStyle/>
          <a:p>
            <a:r>
              <a:rPr lang="en-US" dirty="0" smtClean="0"/>
              <a:t>Rogers (2003) identified 5 adopter categories:</a:t>
            </a:r>
          </a:p>
          <a:p>
            <a:r>
              <a:rPr lang="en-US" dirty="0" smtClean="0"/>
              <a:t>Innovators</a:t>
            </a:r>
          </a:p>
          <a:p>
            <a:r>
              <a:rPr lang="en-US" dirty="0" smtClean="0"/>
              <a:t>Early Adopters</a:t>
            </a:r>
          </a:p>
          <a:p>
            <a:r>
              <a:rPr lang="en-US" dirty="0" smtClean="0"/>
              <a:t>Early Majority</a:t>
            </a:r>
          </a:p>
          <a:p>
            <a:r>
              <a:rPr lang="en-US" dirty="0" smtClean="0"/>
              <a:t>Late Majority</a:t>
            </a:r>
          </a:p>
          <a:p>
            <a:r>
              <a:rPr lang="en-US" dirty="0" smtClean="0"/>
              <a:t>Laggards</a:t>
            </a:r>
            <a:endParaRPr lang="en-US" dirty="0"/>
          </a:p>
        </p:txBody>
      </p:sp>
    </p:spTree>
    <p:extLst>
      <p:ext uri="{BB962C8B-B14F-4D97-AF65-F5344CB8AC3E}">
        <p14:creationId xmlns:p14="http://schemas.microsoft.com/office/powerpoint/2010/main" xmlns="" val="25937544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Innovators</a:t>
            </a:r>
            <a:endParaRPr lang="en-US" dirty="0"/>
          </a:p>
        </p:txBody>
      </p:sp>
      <p:sp>
        <p:nvSpPr>
          <p:cNvPr id="3" name="Content Placeholder 2"/>
          <p:cNvSpPr>
            <a:spLocks noGrp="1"/>
          </p:cNvSpPr>
          <p:nvPr>
            <p:ph idx="1"/>
          </p:nvPr>
        </p:nvSpPr>
        <p:spPr/>
        <p:txBody>
          <a:bodyPr/>
          <a:lstStyle/>
          <a:p>
            <a:r>
              <a:rPr lang="en-US" dirty="0" smtClean="0"/>
              <a:t>As Rogers (2003) stated, innovators are venturesome.  These innovators also have significant financial resources.</a:t>
            </a:r>
          </a:p>
          <a:p>
            <a:r>
              <a:rPr lang="en-US" dirty="0" err="1" smtClean="0"/>
              <a:t>iPads</a:t>
            </a:r>
            <a:r>
              <a:rPr lang="en-US" dirty="0" smtClean="0"/>
              <a:t> were reasonably priced, however many ‘innovators’ paid premiums to reserve one of the first </a:t>
            </a:r>
            <a:r>
              <a:rPr lang="en-US" dirty="0" err="1" smtClean="0"/>
              <a:t>iPads</a:t>
            </a:r>
            <a:r>
              <a:rPr lang="en-US" dirty="0" smtClean="0"/>
              <a:t> or purchased on secondary market</a:t>
            </a:r>
          </a:p>
          <a:p>
            <a:r>
              <a:rPr lang="en-US" dirty="0" smtClean="0"/>
              <a:t>Innovators contributed to the first five days of sales of the iPad.</a:t>
            </a:r>
            <a:endParaRPr lang="en-US" dirty="0"/>
          </a:p>
        </p:txBody>
      </p:sp>
    </p:spTree>
    <p:extLst>
      <p:ext uri="{BB962C8B-B14F-4D97-AF65-F5344CB8AC3E}">
        <p14:creationId xmlns:p14="http://schemas.microsoft.com/office/powerpoint/2010/main" xmlns="" val="27799568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Adopters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Based on the communication from innovators and advertising from Apple, the early adopters began to purchase </a:t>
            </a:r>
            <a:r>
              <a:rPr lang="en-US" dirty="0" err="1" smtClean="0"/>
              <a:t>iPads</a:t>
            </a:r>
            <a:r>
              <a:rPr lang="en-US" dirty="0" smtClean="0"/>
              <a:t>.</a:t>
            </a:r>
          </a:p>
          <a:p>
            <a:r>
              <a:rPr lang="en-US" dirty="0" smtClean="0"/>
              <a:t>Rogers (2003) stated these individuals have higher levels of respect from their community.  Others listen to them and follow their guidance.</a:t>
            </a:r>
          </a:p>
          <a:p>
            <a:r>
              <a:rPr lang="en-US" dirty="0" smtClean="0"/>
              <a:t>Since early adopters began purchasing the </a:t>
            </a:r>
            <a:r>
              <a:rPr lang="en-US" dirty="0" err="1" smtClean="0"/>
              <a:t>iPads</a:t>
            </a:r>
            <a:r>
              <a:rPr lang="en-US" dirty="0" smtClean="0"/>
              <a:t>, the rest followed.</a:t>
            </a:r>
          </a:p>
          <a:p>
            <a:r>
              <a:rPr lang="en-US" dirty="0" smtClean="0"/>
              <a:t>Early adopters accounted for the first 3 months of sales for Apple.</a:t>
            </a:r>
            <a:endParaRPr lang="en-US" dirty="0"/>
          </a:p>
        </p:txBody>
      </p:sp>
    </p:spTree>
    <p:extLst>
      <p:ext uri="{BB962C8B-B14F-4D97-AF65-F5344CB8AC3E}">
        <p14:creationId xmlns:p14="http://schemas.microsoft.com/office/powerpoint/2010/main" xmlns="" val="697916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Roger’s (2003) six steps</a:t>
            </a:r>
            <a:endParaRPr lang="en-US" dirty="0"/>
          </a:p>
        </p:txBody>
      </p:sp>
      <p:sp>
        <p:nvSpPr>
          <p:cNvPr id="3" name="Content Placeholder 2"/>
          <p:cNvSpPr>
            <a:spLocks noGrp="1"/>
          </p:cNvSpPr>
          <p:nvPr>
            <p:ph idx="1"/>
          </p:nvPr>
        </p:nvSpPr>
        <p:spPr/>
        <p:txBody>
          <a:bodyPr>
            <a:normAutofit lnSpcReduction="10000"/>
          </a:bodyPr>
          <a:lstStyle/>
          <a:p>
            <a:r>
              <a:rPr lang="en-US" dirty="0" smtClean="0"/>
              <a:t>Much like other innovations, the iPad followed a similar path to Roger’s six steps of innovation:</a:t>
            </a:r>
          </a:p>
          <a:p>
            <a:r>
              <a:rPr lang="en-US" dirty="0" smtClean="0"/>
              <a:t>Recognition of a problem or need</a:t>
            </a:r>
          </a:p>
          <a:p>
            <a:r>
              <a:rPr lang="en-US" dirty="0" smtClean="0"/>
              <a:t>Research</a:t>
            </a:r>
          </a:p>
          <a:p>
            <a:r>
              <a:rPr lang="en-US" dirty="0" smtClean="0"/>
              <a:t>Development</a:t>
            </a:r>
          </a:p>
          <a:p>
            <a:r>
              <a:rPr lang="en-US" dirty="0" smtClean="0"/>
              <a:t>Commercialization</a:t>
            </a:r>
          </a:p>
          <a:p>
            <a:r>
              <a:rPr lang="en-US" dirty="0" smtClean="0"/>
              <a:t>Diffusion/Adoption</a:t>
            </a:r>
          </a:p>
          <a:p>
            <a:r>
              <a:rPr lang="en-US" dirty="0" smtClean="0"/>
              <a:t>Consequences</a:t>
            </a:r>
            <a:endParaRPr lang="en-US" dirty="0"/>
          </a:p>
        </p:txBody>
      </p:sp>
    </p:spTree>
    <p:extLst>
      <p:ext uri="{BB962C8B-B14F-4D97-AF65-F5344CB8AC3E}">
        <p14:creationId xmlns:p14="http://schemas.microsoft.com/office/powerpoint/2010/main" xmlns="" val="2055988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Majority</a:t>
            </a:r>
            <a:endParaRPr lang="en-US" dirty="0"/>
          </a:p>
        </p:txBody>
      </p:sp>
      <p:sp>
        <p:nvSpPr>
          <p:cNvPr id="3" name="Content Placeholder 2"/>
          <p:cNvSpPr>
            <a:spLocks noGrp="1"/>
          </p:cNvSpPr>
          <p:nvPr>
            <p:ph idx="1"/>
          </p:nvPr>
        </p:nvSpPr>
        <p:spPr/>
        <p:txBody>
          <a:bodyPr>
            <a:normAutofit lnSpcReduction="10000"/>
          </a:bodyPr>
          <a:lstStyle/>
          <a:p>
            <a:r>
              <a:rPr lang="en-US" dirty="0" smtClean="0"/>
              <a:t>Rogers (2003) stated the Early Majority are more deliberate in their adoption of innovations.  The observe the innovation from a distance and see how early adopters react.</a:t>
            </a:r>
          </a:p>
          <a:p>
            <a:r>
              <a:rPr lang="en-US" dirty="0" smtClean="0"/>
              <a:t>Early adopters still use laptop computers and may not want to give up much of the functionality they offer.</a:t>
            </a:r>
          </a:p>
          <a:p>
            <a:r>
              <a:rPr lang="en-US" dirty="0" smtClean="0"/>
              <a:t>The early majority began to purchase the iPad 8-12 months after introduction.</a:t>
            </a:r>
          </a:p>
        </p:txBody>
      </p:sp>
    </p:spTree>
    <p:extLst>
      <p:ext uri="{BB962C8B-B14F-4D97-AF65-F5344CB8AC3E}">
        <p14:creationId xmlns:p14="http://schemas.microsoft.com/office/powerpoint/2010/main" xmlns="" val="6923631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Late </a:t>
            </a:r>
            <a:r>
              <a:rPr lang="en-US" dirty="0" smtClean="0"/>
              <a:t>Majority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While Rogers (2003) qualified the Late Majority as skeptical, they are still likely to adopt the iPad into their lives.</a:t>
            </a:r>
          </a:p>
          <a:p>
            <a:r>
              <a:rPr lang="en-US" dirty="0" smtClean="0"/>
              <a:t>They are seeing how they can actually replace multiple devices (mp3 player, DVD, computer, etc.) with the iPad tablet.  </a:t>
            </a:r>
          </a:p>
          <a:p>
            <a:r>
              <a:rPr lang="en-US" dirty="0" smtClean="0"/>
              <a:t>Since they have limited resources, they might consider the iPad as a way to save money on future devices (see above)</a:t>
            </a:r>
          </a:p>
          <a:p>
            <a:r>
              <a:rPr lang="en-US" dirty="0" smtClean="0"/>
              <a:t>As more content such as entertainment media is available for tablets, they are likely to adopt.) </a:t>
            </a:r>
            <a:endParaRPr lang="en-US" dirty="0"/>
          </a:p>
        </p:txBody>
      </p:sp>
    </p:spTree>
    <p:extLst>
      <p:ext uri="{BB962C8B-B14F-4D97-AF65-F5344CB8AC3E}">
        <p14:creationId xmlns:p14="http://schemas.microsoft.com/office/powerpoint/2010/main" xmlns="" val="18767785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Laggards</a:t>
            </a:r>
            <a:endParaRPr lang="en-US" dirty="0"/>
          </a:p>
        </p:txBody>
      </p:sp>
      <p:sp>
        <p:nvSpPr>
          <p:cNvPr id="3" name="Content Placeholder 2"/>
          <p:cNvSpPr>
            <a:spLocks noGrp="1"/>
          </p:cNvSpPr>
          <p:nvPr>
            <p:ph idx="1"/>
          </p:nvPr>
        </p:nvSpPr>
        <p:spPr/>
        <p:txBody>
          <a:bodyPr>
            <a:normAutofit fontScale="92500"/>
          </a:bodyPr>
          <a:lstStyle/>
          <a:p>
            <a:r>
              <a:rPr lang="en-US" dirty="0" smtClean="0"/>
              <a:t>There will still be individuals who do not purchase an iPad.  Many might lack the financial resources to ever make the purchase. </a:t>
            </a:r>
          </a:p>
          <a:p>
            <a:r>
              <a:rPr lang="en-US" dirty="0" smtClean="0"/>
              <a:t>Rogers (2003) also suggested these individuals may be leery of new technology, due to past experiences.  They may not see the need to use the device (e.g. age, job, etc.)</a:t>
            </a:r>
          </a:p>
          <a:p>
            <a:r>
              <a:rPr lang="en-US" dirty="0" smtClean="0"/>
              <a:t>If Laggards do purchase the </a:t>
            </a:r>
            <a:r>
              <a:rPr lang="en-US" dirty="0" err="1" smtClean="0"/>
              <a:t>iPads</a:t>
            </a:r>
            <a:r>
              <a:rPr lang="en-US" dirty="0" smtClean="0"/>
              <a:t>, it might be the 3</a:t>
            </a:r>
            <a:r>
              <a:rPr lang="en-US" baseline="30000" dirty="0" smtClean="0"/>
              <a:t>rd</a:t>
            </a:r>
            <a:r>
              <a:rPr lang="en-US" dirty="0" smtClean="0"/>
              <a:t> or 4</a:t>
            </a:r>
            <a:r>
              <a:rPr lang="en-US" baseline="30000" dirty="0" smtClean="0"/>
              <a:t>th</a:t>
            </a:r>
            <a:r>
              <a:rPr lang="en-US" dirty="0" smtClean="0"/>
              <a:t> generation when it becomes obsolete or replaced by a new innovation.</a:t>
            </a:r>
            <a:endParaRPr lang="en-US" dirty="0"/>
          </a:p>
        </p:txBody>
      </p:sp>
    </p:spTree>
    <p:extLst>
      <p:ext uri="{BB962C8B-B14F-4D97-AF65-F5344CB8AC3E}">
        <p14:creationId xmlns:p14="http://schemas.microsoft.com/office/powerpoint/2010/main" xmlns="" val="1397395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S-shaped curve of adoption</a:t>
            </a:r>
            <a:endParaRPr lang="en-US" dirty="0"/>
          </a:p>
        </p:txBody>
      </p:sp>
      <p:graphicFrame>
        <p:nvGraphicFramePr>
          <p:cNvPr id="5" name="Chart 4"/>
          <p:cNvGraphicFramePr>
            <a:graphicFrameLocks/>
          </p:cNvGraphicFramePr>
          <p:nvPr>
            <p:extLst>
              <p:ext uri="{D42A27DB-BD31-4B8C-83A1-F6EECF244321}">
                <p14:modId xmlns:p14="http://schemas.microsoft.com/office/powerpoint/2010/main" xmlns="" val="4224236237"/>
              </p:ext>
            </p:extLst>
          </p:nvPr>
        </p:nvGraphicFramePr>
        <p:xfrm>
          <a:off x="914400" y="1219200"/>
          <a:ext cx="7772400" cy="5658394"/>
        </p:xfrm>
        <a:graphic>
          <a:graphicData uri="http://schemas.openxmlformats.org/drawingml/2006/chart">
            <c:chart xmlns:c="http://schemas.openxmlformats.org/drawingml/2006/chart" xmlns:r="http://schemas.openxmlformats.org/officeDocument/2006/relationships" r:id="rId2"/>
          </a:graphicData>
        </a:graphic>
      </p:graphicFrame>
      <p:sp>
        <p:nvSpPr>
          <p:cNvPr id="6" name="5-Point Star 5"/>
          <p:cNvSpPr/>
          <p:nvPr/>
        </p:nvSpPr>
        <p:spPr>
          <a:xfrm>
            <a:off x="1697083" y="5905500"/>
            <a:ext cx="228600" cy="2286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391400" y="1447800"/>
            <a:ext cx="762000" cy="246221"/>
          </a:xfrm>
          <a:prstGeom prst="rect">
            <a:avLst/>
          </a:prstGeom>
          <a:noFill/>
        </p:spPr>
        <p:txBody>
          <a:bodyPr wrap="square" rtlCol="0">
            <a:spAutoFit/>
          </a:bodyPr>
          <a:lstStyle/>
          <a:p>
            <a:r>
              <a:rPr lang="en-US" sz="1000" dirty="0" smtClean="0"/>
              <a:t>Innovators</a:t>
            </a:r>
            <a:endParaRPr lang="en-US" sz="1000" dirty="0"/>
          </a:p>
        </p:txBody>
      </p:sp>
      <p:sp>
        <p:nvSpPr>
          <p:cNvPr id="8" name="TextBox 7"/>
          <p:cNvSpPr txBox="1"/>
          <p:nvPr/>
        </p:nvSpPr>
        <p:spPr>
          <a:xfrm>
            <a:off x="7427258" y="1864042"/>
            <a:ext cx="1335741" cy="246221"/>
          </a:xfrm>
          <a:prstGeom prst="rect">
            <a:avLst/>
          </a:prstGeom>
          <a:noFill/>
        </p:spPr>
        <p:txBody>
          <a:bodyPr wrap="square" rtlCol="0">
            <a:spAutoFit/>
          </a:bodyPr>
          <a:lstStyle/>
          <a:p>
            <a:r>
              <a:rPr lang="en-US" sz="1000" dirty="0" smtClean="0"/>
              <a:t>Early Adopters</a:t>
            </a:r>
            <a:endParaRPr lang="en-US" sz="1000" dirty="0"/>
          </a:p>
        </p:txBody>
      </p:sp>
      <p:sp>
        <p:nvSpPr>
          <p:cNvPr id="9" name="TextBox 8"/>
          <p:cNvSpPr txBox="1"/>
          <p:nvPr/>
        </p:nvSpPr>
        <p:spPr>
          <a:xfrm>
            <a:off x="7485529" y="2286000"/>
            <a:ext cx="1277469" cy="246221"/>
          </a:xfrm>
          <a:prstGeom prst="rect">
            <a:avLst/>
          </a:prstGeom>
          <a:noFill/>
        </p:spPr>
        <p:txBody>
          <a:bodyPr wrap="square" rtlCol="0">
            <a:spAutoFit/>
          </a:bodyPr>
          <a:lstStyle/>
          <a:p>
            <a:r>
              <a:rPr lang="en-US" sz="1000" dirty="0" smtClean="0"/>
              <a:t>Early Majority</a:t>
            </a:r>
            <a:endParaRPr lang="en-US" sz="1000" dirty="0"/>
          </a:p>
        </p:txBody>
      </p:sp>
      <p:sp>
        <p:nvSpPr>
          <p:cNvPr id="10" name="TextBox 9"/>
          <p:cNvSpPr txBox="1"/>
          <p:nvPr/>
        </p:nvSpPr>
        <p:spPr>
          <a:xfrm>
            <a:off x="7512424" y="2667000"/>
            <a:ext cx="1402976" cy="246221"/>
          </a:xfrm>
          <a:prstGeom prst="rect">
            <a:avLst/>
          </a:prstGeom>
          <a:noFill/>
        </p:spPr>
        <p:txBody>
          <a:bodyPr wrap="square" rtlCol="0">
            <a:spAutoFit/>
          </a:bodyPr>
          <a:lstStyle/>
          <a:p>
            <a:r>
              <a:rPr lang="en-US" sz="1000" dirty="0" smtClean="0"/>
              <a:t>Late Majority</a:t>
            </a:r>
            <a:endParaRPr lang="en-US" sz="1000" dirty="0"/>
          </a:p>
        </p:txBody>
      </p:sp>
      <p:sp>
        <p:nvSpPr>
          <p:cNvPr id="11" name="TextBox 10"/>
          <p:cNvSpPr txBox="1"/>
          <p:nvPr/>
        </p:nvSpPr>
        <p:spPr>
          <a:xfrm>
            <a:off x="7534835" y="3030379"/>
            <a:ext cx="762000" cy="246221"/>
          </a:xfrm>
          <a:prstGeom prst="rect">
            <a:avLst/>
          </a:prstGeom>
          <a:noFill/>
        </p:spPr>
        <p:txBody>
          <a:bodyPr wrap="square" rtlCol="0">
            <a:spAutoFit/>
          </a:bodyPr>
          <a:lstStyle/>
          <a:p>
            <a:r>
              <a:rPr lang="en-US" sz="1000" dirty="0" smtClean="0"/>
              <a:t>Laggards</a:t>
            </a:r>
            <a:endParaRPr lang="en-US" sz="1000" dirty="0"/>
          </a:p>
        </p:txBody>
      </p:sp>
    </p:spTree>
    <p:extLst>
      <p:ext uri="{BB962C8B-B14F-4D97-AF65-F5344CB8AC3E}">
        <p14:creationId xmlns:p14="http://schemas.microsoft.com/office/powerpoint/2010/main" xmlns="" val="27908498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Innovators</a:t>
            </a:r>
            <a:endParaRPr lang="en-US" dirty="0"/>
          </a:p>
        </p:txBody>
      </p:sp>
      <p:sp>
        <p:nvSpPr>
          <p:cNvPr id="3" name="Content Placeholder 2"/>
          <p:cNvSpPr>
            <a:spLocks noGrp="1"/>
          </p:cNvSpPr>
          <p:nvPr>
            <p:ph idx="1"/>
          </p:nvPr>
        </p:nvSpPr>
        <p:spPr/>
        <p:txBody>
          <a:bodyPr>
            <a:normAutofit/>
          </a:bodyPr>
          <a:lstStyle/>
          <a:p>
            <a:r>
              <a:rPr lang="en-US" dirty="0" smtClean="0"/>
              <a:t>Innovators are going to be the younger teachers who may come from affluent backgrounds.  These teachers are just starting out and may have used similar type devices.   They may have access to this technology via their colleges and social circles.</a:t>
            </a:r>
          </a:p>
          <a:p>
            <a:r>
              <a:rPr lang="en-US" dirty="0" smtClean="0"/>
              <a:t>Large groups of innovators will be colleges and universities that can afford these devices en masse.</a:t>
            </a:r>
            <a:endParaRPr lang="en-US" dirty="0"/>
          </a:p>
        </p:txBody>
      </p:sp>
    </p:spTree>
    <p:extLst>
      <p:ext uri="{BB962C8B-B14F-4D97-AF65-F5344CB8AC3E}">
        <p14:creationId xmlns:p14="http://schemas.microsoft.com/office/powerpoint/2010/main" xmlns="" val="32435534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Adopters</a:t>
            </a:r>
            <a:endParaRPr lang="en-US" dirty="0"/>
          </a:p>
        </p:txBody>
      </p:sp>
      <p:sp>
        <p:nvSpPr>
          <p:cNvPr id="3" name="Content Placeholder 2"/>
          <p:cNvSpPr>
            <a:spLocks noGrp="1"/>
          </p:cNvSpPr>
          <p:nvPr>
            <p:ph idx="1"/>
          </p:nvPr>
        </p:nvSpPr>
        <p:spPr/>
        <p:txBody>
          <a:bodyPr>
            <a:normAutofit/>
          </a:bodyPr>
          <a:lstStyle/>
          <a:p>
            <a:r>
              <a:rPr lang="en-US" dirty="0" smtClean="0"/>
              <a:t>Early adopters will be those teachers who  have been working with technology in their classrooms for many years.  These teachers already integrate technology but are not innovators.  They have seen technology fail in the past, so they are cautious.</a:t>
            </a:r>
          </a:p>
          <a:p>
            <a:r>
              <a:rPr lang="en-US" dirty="0" smtClean="0"/>
              <a:t>Large groups might be private schools or really progressive schools with extra money or grants to spend.</a:t>
            </a:r>
            <a:endParaRPr lang="en-US" dirty="0"/>
          </a:p>
        </p:txBody>
      </p:sp>
    </p:spTree>
    <p:extLst>
      <p:ext uri="{BB962C8B-B14F-4D97-AF65-F5344CB8AC3E}">
        <p14:creationId xmlns:p14="http://schemas.microsoft.com/office/powerpoint/2010/main" xmlns="" val="35211259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a:t>
            </a:r>
            <a:r>
              <a:rPr lang="en-US" dirty="0" smtClean="0"/>
              <a:t>Majority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Teachers who adopt in the early majority will be those who have seen the previous two adoption groups experience academic progress of their students by using these devices.</a:t>
            </a:r>
          </a:p>
          <a:p>
            <a:r>
              <a:rPr lang="en-US" dirty="0" smtClean="0"/>
              <a:t>They are conscientious about changing their tried and true teaching practices, but if enough early adopters show benefits of the device, they will quickly come on board.</a:t>
            </a:r>
          </a:p>
          <a:p>
            <a:r>
              <a:rPr lang="en-US" dirty="0" smtClean="0"/>
              <a:t>Schools that are already doing well academically, might add these devices as funds permit.  They will acquire them in batches and deploy them upon receipt and training.</a:t>
            </a:r>
          </a:p>
        </p:txBody>
      </p:sp>
    </p:spTree>
    <p:extLst>
      <p:ext uri="{BB962C8B-B14F-4D97-AF65-F5344CB8AC3E}">
        <p14:creationId xmlns:p14="http://schemas.microsoft.com/office/powerpoint/2010/main" xmlns="" val="18269810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Late </a:t>
            </a:r>
            <a:r>
              <a:rPr lang="en-US" dirty="0" smtClean="0"/>
              <a:t>Majority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late majority of teachers who adopt the iPad will only do so when they are required to do so.  These teachers are not completely technology averse, but see less benefits compared to traditional teaching methods.</a:t>
            </a:r>
          </a:p>
          <a:p>
            <a:r>
              <a:rPr lang="en-US" dirty="0" smtClean="0"/>
              <a:t>The late majority of teachers might also be those who are not truly effective in teaching.  They could also be those who feel there is too much to do on top of learning a new gadget.</a:t>
            </a:r>
          </a:p>
          <a:p>
            <a:r>
              <a:rPr lang="en-US" dirty="0" smtClean="0"/>
              <a:t>Institutions in the late majority might be in remote locations or have very limited funds available for technology purchases.</a:t>
            </a:r>
            <a:endParaRPr lang="en-US" dirty="0"/>
          </a:p>
        </p:txBody>
      </p:sp>
    </p:spTree>
    <p:extLst>
      <p:ext uri="{BB962C8B-B14F-4D97-AF65-F5344CB8AC3E}">
        <p14:creationId xmlns:p14="http://schemas.microsoft.com/office/powerpoint/2010/main" xmlns="" val="6232620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Laggards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Laggards might be teachers at the twilight of their careers.  They are soon to retire and see no need to learn a new tool as they are leaving the workforce and heading towards retirement.</a:t>
            </a:r>
          </a:p>
          <a:p>
            <a:r>
              <a:rPr lang="en-US" dirty="0" smtClean="0"/>
              <a:t>Laggards may also be technology averse and/or refuse to use computers except for the most basic of required tasks.  </a:t>
            </a:r>
          </a:p>
          <a:p>
            <a:r>
              <a:rPr lang="en-US" dirty="0" smtClean="0"/>
              <a:t>Schools that are laggards are probably the most at-risk schools or those who are just focused on getting students the basic skills.  They feel technology does not replace strong teachers.  They may be financially close to collapse or in the process of drastically reducing budgets.</a:t>
            </a:r>
            <a:endParaRPr lang="en-US" dirty="0"/>
          </a:p>
        </p:txBody>
      </p:sp>
    </p:spTree>
    <p:extLst>
      <p:ext uri="{BB962C8B-B14F-4D97-AF65-F5344CB8AC3E}">
        <p14:creationId xmlns:p14="http://schemas.microsoft.com/office/powerpoint/2010/main" xmlns="" val="19719581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convince the masses</a:t>
            </a:r>
            <a:endParaRPr lang="en-US" dirty="0"/>
          </a:p>
        </p:txBody>
      </p:sp>
      <p:sp>
        <p:nvSpPr>
          <p:cNvPr id="3" name="Content Placeholder 2"/>
          <p:cNvSpPr>
            <a:spLocks noGrp="1"/>
          </p:cNvSpPr>
          <p:nvPr>
            <p:ph idx="1"/>
          </p:nvPr>
        </p:nvSpPr>
        <p:spPr/>
        <p:txBody>
          <a:bodyPr/>
          <a:lstStyle/>
          <a:p>
            <a:r>
              <a:rPr lang="en-US" dirty="0" smtClean="0"/>
              <a:t>Innovators—convince them the students see the innovation as hip and unique.  This might appeal to those teachers looking for a “hook” for their kids.</a:t>
            </a:r>
          </a:p>
          <a:p>
            <a:r>
              <a:rPr lang="en-US" dirty="0" smtClean="0"/>
              <a:t>Early Adopters—show how the iPad is relatively better than a traditional computer (e.g. portability, features, etc.)</a:t>
            </a:r>
          </a:p>
        </p:txBody>
      </p:sp>
    </p:spTree>
    <p:extLst>
      <p:ext uri="{BB962C8B-B14F-4D97-AF65-F5344CB8AC3E}">
        <p14:creationId xmlns:p14="http://schemas.microsoft.com/office/powerpoint/2010/main" xmlns="" val="723225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a:t>
            </a:r>
            <a:endParaRPr lang="en-US" dirty="0"/>
          </a:p>
        </p:txBody>
      </p:sp>
      <p:sp>
        <p:nvSpPr>
          <p:cNvPr id="3" name="Content Placeholder 2"/>
          <p:cNvSpPr>
            <a:spLocks noGrp="1"/>
          </p:cNvSpPr>
          <p:nvPr>
            <p:ph idx="1"/>
          </p:nvPr>
        </p:nvSpPr>
        <p:spPr/>
        <p:txBody>
          <a:bodyPr/>
          <a:lstStyle/>
          <a:p>
            <a:r>
              <a:rPr lang="en-US" dirty="0" smtClean="0"/>
              <a:t>While laptop computer allows users to work in mobile environments, they have issues that innovators looked to solve:</a:t>
            </a:r>
          </a:p>
          <a:p>
            <a:pPr lvl="1"/>
            <a:r>
              <a:rPr lang="en-US" dirty="0" smtClean="0"/>
              <a:t>Short battery life</a:t>
            </a:r>
          </a:p>
          <a:p>
            <a:pPr lvl="1"/>
            <a:r>
              <a:rPr lang="en-US" dirty="0" smtClean="0"/>
              <a:t>Weight</a:t>
            </a:r>
          </a:p>
          <a:p>
            <a:pPr lvl="1"/>
            <a:r>
              <a:rPr lang="en-US" dirty="0" smtClean="0"/>
              <a:t>Portable, but only to a point</a:t>
            </a:r>
          </a:p>
          <a:p>
            <a:pPr marL="454914" lvl="1" indent="0">
              <a:buNone/>
            </a:pPr>
            <a:endParaRPr lang="en-US" dirty="0"/>
          </a:p>
        </p:txBody>
      </p:sp>
    </p:spTree>
    <p:extLst>
      <p:ext uri="{BB962C8B-B14F-4D97-AF65-F5344CB8AC3E}">
        <p14:creationId xmlns:p14="http://schemas.microsoft.com/office/powerpoint/2010/main" xmlns="" val="10010173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convince the masses</a:t>
            </a:r>
            <a:endParaRPr lang="en-US" dirty="0"/>
          </a:p>
        </p:txBody>
      </p:sp>
      <p:sp>
        <p:nvSpPr>
          <p:cNvPr id="3" name="Content Placeholder 2"/>
          <p:cNvSpPr>
            <a:spLocks noGrp="1"/>
          </p:cNvSpPr>
          <p:nvPr>
            <p:ph idx="1"/>
          </p:nvPr>
        </p:nvSpPr>
        <p:spPr/>
        <p:txBody>
          <a:bodyPr>
            <a:normAutofit lnSpcReduction="10000"/>
          </a:bodyPr>
          <a:lstStyle/>
          <a:p>
            <a:r>
              <a:rPr lang="en-US" dirty="0" smtClean="0"/>
              <a:t>Early Majority– appeal to pedagogical methods and how the iPad can improve their teaching practice.  Show how it is not just a toy for kids to play with.</a:t>
            </a:r>
          </a:p>
          <a:p>
            <a:r>
              <a:rPr lang="en-US" dirty="0" smtClean="0"/>
              <a:t>Late Majority—focus on the simplicity of the device.  Most applications are intuitive and use no input devices such as keyboards or mice.  Show schools with limited budgets how </a:t>
            </a:r>
            <a:r>
              <a:rPr lang="en-US" dirty="0" err="1" smtClean="0"/>
              <a:t>iPads</a:t>
            </a:r>
            <a:r>
              <a:rPr lang="en-US" dirty="0" smtClean="0"/>
              <a:t> can consolidate many typical technology expenses.</a:t>
            </a:r>
          </a:p>
        </p:txBody>
      </p:sp>
    </p:spTree>
    <p:extLst>
      <p:ext uri="{BB962C8B-B14F-4D97-AF65-F5344CB8AC3E}">
        <p14:creationId xmlns:p14="http://schemas.microsoft.com/office/powerpoint/2010/main" xmlns="" val="42267015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convince the masses</a:t>
            </a:r>
            <a:endParaRPr lang="en-US" dirty="0"/>
          </a:p>
        </p:txBody>
      </p:sp>
      <p:sp>
        <p:nvSpPr>
          <p:cNvPr id="3" name="Content Placeholder 2"/>
          <p:cNvSpPr>
            <a:spLocks noGrp="1"/>
          </p:cNvSpPr>
          <p:nvPr>
            <p:ph idx="1"/>
          </p:nvPr>
        </p:nvSpPr>
        <p:spPr/>
        <p:txBody>
          <a:bodyPr>
            <a:normAutofit/>
          </a:bodyPr>
          <a:lstStyle/>
          <a:p>
            <a:r>
              <a:rPr lang="en-US" dirty="0" smtClean="0"/>
              <a:t>Laggards—appeal to their experience and how certain technology has improved daily lives and education.  It might be a lost cause, but if you can focus on tapping into their wisdom and experience, they might see how the tool can work for them.</a:t>
            </a:r>
          </a:p>
        </p:txBody>
      </p:sp>
    </p:spTree>
    <p:extLst>
      <p:ext uri="{BB962C8B-B14F-4D97-AF65-F5344CB8AC3E}">
        <p14:creationId xmlns:p14="http://schemas.microsoft.com/office/powerpoint/2010/main" xmlns="" val="1196800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Perceived attributes</a:t>
            </a:r>
            <a:endParaRPr lang="en-US" dirty="0"/>
          </a:p>
        </p:txBody>
      </p:sp>
      <p:sp>
        <p:nvSpPr>
          <p:cNvPr id="3" name="Content Placeholder 2"/>
          <p:cNvSpPr>
            <a:spLocks noGrp="1"/>
          </p:cNvSpPr>
          <p:nvPr>
            <p:ph idx="1"/>
          </p:nvPr>
        </p:nvSpPr>
        <p:spPr/>
        <p:txBody>
          <a:bodyPr>
            <a:normAutofit/>
          </a:bodyPr>
          <a:lstStyle/>
          <a:p>
            <a:r>
              <a:rPr lang="en-US" dirty="0" smtClean="0"/>
              <a:t>Rogers (2003) mentioned the five </a:t>
            </a:r>
            <a:r>
              <a:rPr lang="en-US" dirty="0"/>
              <a:t>perceived attributes: Relative </a:t>
            </a:r>
            <a:r>
              <a:rPr lang="en-US" dirty="0" smtClean="0"/>
              <a:t>advantage, compatibility, complexity, </a:t>
            </a:r>
            <a:r>
              <a:rPr lang="en-US" dirty="0" err="1" smtClean="0"/>
              <a:t>trialability</a:t>
            </a:r>
            <a:r>
              <a:rPr lang="en-US" dirty="0" smtClean="0"/>
              <a:t>, </a:t>
            </a:r>
            <a:r>
              <a:rPr lang="en-US" dirty="0" err="1" smtClean="0"/>
              <a:t>observability</a:t>
            </a:r>
            <a:r>
              <a:rPr lang="en-US" dirty="0" smtClean="0"/>
              <a:t>.</a:t>
            </a:r>
          </a:p>
          <a:p>
            <a:r>
              <a:rPr lang="en-US" dirty="0" smtClean="0"/>
              <a:t>For teachers to adopt the iPad into their classrooms, they need to see the </a:t>
            </a:r>
            <a:r>
              <a:rPr lang="en-US" dirty="0" smtClean="0">
                <a:solidFill>
                  <a:srgbClr val="FF0000"/>
                </a:solidFill>
              </a:rPr>
              <a:t>relative advantage </a:t>
            </a:r>
            <a:r>
              <a:rPr lang="en-US" dirty="0" smtClean="0"/>
              <a:t>of the tool and, </a:t>
            </a:r>
            <a:r>
              <a:rPr lang="en-US" dirty="0" smtClean="0">
                <a:solidFill>
                  <a:srgbClr val="FF0000"/>
                </a:solidFill>
              </a:rPr>
              <a:t>observe</a:t>
            </a:r>
            <a:r>
              <a:rPr lang="en-US" dirty="0" smtClean="0"/>
              <a:t> how its use is improving classroom teaching…but most importantly, bottom line results in student achievement.</a:t>
            </a:r>
          </a:p>
          <a:p>
            <a:endParaRPr lang="en-US" dirty="0"/>
          </a:p>
        </p:txBody>
      </p:sp>
    </p:spTree>
    <p:extLst>
      <p:ext uri="{BB962C8B-B14F-4D97-AF65-F5344CB8AC3E}">
        <p14:creationId xmlns:p14="http://schemas.microsoft.com/office/powerpoint/2010/main" xmlns="" val="22318281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Centralized or Decentralized</a:t>
            </a:r>
            <a:endParaRPr lang="en-US" dirty="0"/>
          </a:p>
        </p:txBody>
      </p:sp>
      <p:sp>
        <p:nvSpPr>
          <p:cNvPr id="3" name="Content Placeholder 2"/>
          <p:cNvSpPr>
            <a:spLocks noGrp="1"/>
          </p:cNvSpPr>
          <p:nvPr>
            <p:ph idx="1"/>
          </p:nvPr>
        </p:nvSpPr>
        <p:spPr/>
        <p:txBody>
          <a:bodyPr>
            <a:normAutofit/>
          </a:bodyPr>
          <a:lstStyle/>
          <a:p>
            <a:r>
              <a:rPr lang="en-US" dirty="0" smtClean="0"/>
              <a:t>In our school teachers have great liberty to develop and present classes that are based on their expertise.</a:t>
            </a:r>
          </a:p>
          <a:p>
            <a:r>
              <a:rPr lang="en-US" dirty="0" smtClean="0"/>
              <a:t>We have shared responsibilities and teachers discuss what works best in instructional practices.</a:t>
            </a:r>
          </a:p>
          <a:p>
            <a:r>
              <a:rPr lang="en-US" dirty="0" smtClean="0"/>
              <a:t>We would best be served by a decentralized approach.</a:t>
            </a:r>
            <a:endParaRPr lang="en-US" dirty="0"/>
          </a:p>
          <a:p>
            <a:endParaRPr lang="en-US" dirty="0"/>
          </a:p>
        </p:txBody>
      </p:sp>
    </p:spTree>
    <p:extLst>
      <p:ext uri="{BB962C8B-B14F-4D97-AF65-F5344CB8AC3E}">
        <p14:creationId xmlns:p14="http://schemas.microsoft.com/office/powerpoint/2010/main" xmlns="" val="34560724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Change Agents</a:t>
            </a:r>
            <a:endParaRPr lang="en-US" dirty="0"/>
          </a:p>
        </p:txBody>
      </p:sp>
      <p:sp>
        <p:nvSpPr>
          <p:cNvPr id="3" name="Content Placeholder 2"/>
          <p:cNvSpPr>
            <a:spLocks noGrp="1"/>
          </p:cNvSpPr>
          <p:nvPr>
            <p:ph idx="1"/>
          </p:nvPr>
        </p:nvSpPr>
        <p:spPr/>
        <p:txBody>
          <a:bodyPr>
            <a:normAutofit lnSpcReduction="10000"/>
          </a:bodyPr>
          <a:lstStyle/>
          <a:p>
            <a:r>
              <a:rPr lang="en-US" dirty="0" smtClean="0"/>
              <a:t>First, the CATE (career and technology education)  would be some key change agents as they teach many kids and have greater use of this type of technology in their classes.  </a:t>
            </a:r>
          </a:p>
          <a:p>
            <a:r>
              <a:rPr lang="en-US" dirty="0" smtClean="0"/>
              <a:t>Then we would use department chairs and those who have been effectively using technology in their classes.  We would have a good mix of teachers who would be able to diffuse the iPad to the greater group.</a:t>
            </a:r>
            <a:endParaRPr lang="en-US" dirty="0"/>
          </a:p>
        </p:txBody>
      </p:sp>
    </p:spTree>
    <p:extLst>
      <p:ext uri="{BB962C8B-B14F-4D97-AF65-F5344CB8AC3E}">
        <p14:creationId xmlns:p14="http://schemas.microsoft.com/office/powerpoint/2010/main" xmlns="" val="22487957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Agents</a:t>
            </a:r>
            <a:endParaRPr lang="en-US" dirty="0"/>
          </a:p>
        </p:txBody>
      </p:sp>
      <p:sp>
        <p:nvSpPr>
          <p:cNvPr id="3" name="Content Placeholder 2"/>
          <p:cNvSpPr>
            <a:spLocks noGrp="1"/>
          </p:cNvSpPr>
          <p:nvPr>
            <p:ph idx="1"/>
          </p:nvPr>
        </p:nvSpPr>
        <p:spPr/>
        <p:txBody>
          <a:bodyPr/>
          <a:lstStyle/>
          <a:p>
            <a:r>
              <a:rPr lang="en-US" dirty="0" smtClean="0"/>
              <a:t>Rogers (2003) mentioned 7 roles of change agents</a:t>
            </a:r>
          </a:p>
          <a:p>
            <a:r>
              <a:rPr lang="en-US" dirty="0" smtClean="0">
                <a:solidFill>
                  <a:srgbClr val="C00000"/>
                </a:solidFill>
              </a:rPr>
              <a:t>Develop a need for change</a:t>
            </a:r>
            <a:r>
              <a:rPr lang="en-US" dirty="0" smtClean="0"/>
              <a:t>—our change agents would show how not using the iPad could be hurting our student achievement.</a:t>
            </a:r>
          </a:p>
          <a:p>
            <a:r>
              <a:rPr lang="en-US" dirty="0" smtClean="0">
                <a:solidFill>
                  <a:srgbClr val="C00000"/>
                </a:solidFill>
              </a:rPr>
              <a:t>Information exchange</a:t>
            </a:r>
            <a:r>
              <a:rPr lang="en-US" dirty="0" smtClean="0"/>
              <a:t>—CATE teachers can show others how the iPad can actually provide job skills for students, increasing their popularity and usage by kids.</a:t>
            </a:r>
          </a:p>
          <a:p>
            <a:endParaRPr lang="en-US" dirty="0"/>
          </a:p>
          <a:p>
            <a:endParaRPr lang="en-US" dirty="0"/>
          </a:p>
        </p:txBody>
      </p:sp>
    </p:spTree>
    <p:extLst>
      <p:ext uri="{BB962C8B-B14F-4D97-AF65-F5344CB8AC3E}">
        <p14:creationId xmlns:p14="http://schemas.microsoft.com/office/powerpoint/2010/main" xmlns="" val="25764475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Agents</a:t>
            </a:r>
            <a:endParaRPr lang="en-US" dirty="0"/>
          </a:p>
        </p:txBody>
      </p:sp>
      <p:sp>
        <p:nvSpPr>
          <p:cNvPr id="3" name="Content Placeholder 2"/>
          <p:cNvSpPr>
            <a:spLocks noGrp="1"/>
          </p:cNvSpPr>
          <p:nvPr>
            <p:ph idx="1"/>
          </p:nvPr>
        </p:nvSpPr>
        <p:spPr/>
        <p:txBody>
          <a:bodyPr>
            <a:normAutofit/>
          </a:bodyPr>
          <a:lstStyle/>
          <a:p>
            <a:r>
              <a:rPr lang="en-US" dirty="0" smtClean="0">
                <a:solidFill>
                  <a:srgbClr val="C00000"/>
                </a:solidFill>
              </a:rPr>
              <a:t>Diagnose problems</a:t>
            </a:r>
            <a:r>
              <a:rPr lang="en-US" dirty="0" smtClean="0"/>
              <a:t>—CATE teachers and department chairs would meet together and diagnose the issues our school is facing in student achievement. </a:t>
            </a:r>
          </a:p>
          <a:p>
            <a:r>
              <a:rPr lang="en-US" dirty="0" smtClean="0">
                <a:solidFill>
                  <a:srgbClr val="C00000"/>
                </a:solidFill>
              </a:rPr>
              <a:t>Create intent to change</a:t>
            </a:r>
            <a:r>
              <a:rPr lang="en-US" dirty="0" smtClean="0"/>
              <a:t>—Our leaders would show the different paths we could go on. </a:t>
            </a:r>
            <a:r>
              <a:rPr lang="en-US" dirty="0"/>
              <a:t>They would prescribe solutions, including the use of the iPad</a:t>
            </a:r>
            <a:r>
              <a:rPr lang="en-US" dirty="0" smtClean="0"/>
              <a:t>.</a:t>
            </a:r>
          </a:p>
          <a:p>
            <a:endParaRPr lang="en-US" dirty="0" smtClean="0"/>
          </a:p>
        </p:txBody>
      </p:sp>
    </p:spTree>
    <p:extLst>
      <p:ext uri="{BB962C8B-B14F-4D97-AF65-F5344CB8AC3E}">
        <p14:creationId xmlns:p14="http://schemas.microsoft.com/office/powerpoint/2010/main" xmlns="" val="1060733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Agents</a:t>
            </a:r>
            <a:endParaRPr lang="en-US" dirty="0"/>
          </a:p>
        </p:txBody>
      </p:sp>
      <p:sp>
        <p:nvSpPr>
          <p:cNvPr id="3" name="Content Placeholder 2"/>
          <p:cNvSpPr>
            <a:spLocks noGrp="1"/>
          </p:cNvSpPr>
          <p:nvPr>
            <p:ph idx="1"/>
          </p:nvPr>
        </p:nvSpPr>
        <p:spPr/>
        <p:txBody>
          <a:bodyPr>
            <a:normAutofit lnSpcReduction="10000"/>
          </a:bodyPr>
          <a:lstStyle/>
          <a:p>
            <a:r>
              <a:rPr lang="en-US" dirty="0">
                <a:solidFill>
                  <a:srgbClr val="C00000"/>
                </a:solidFill>
              </a:rPr>
              <a:t>Translate intent to </a:t>
            </a:r>
            <a:r>
              <a:rPr lang="en-US" dirty="0" smtClean="0">
                <a:solidFill>
                  <a:srgbClr val="C00000"/>
                </a:solidFill>
              </a:rPr>
              <a:t>action</a:t>
            </a:r>
            <a:r>
              <a:rPr lang="en-US" dirty="0" smtClean="0"/>
              <a:t>—through informal conversations and interpersonal relationships, our change agents would help shape opinion toward using the iPad in </a:t>
            </a:r>
            <a:r>
              <a:rPr lang="en-US" smtClean="0"/>
              <a:t>their classes.</a:t>
            </a:r>
            <a:endParaRPr lang="en-US" dirty="0"/>
          </a:p>
          <a:p>
            <a:r>
              <a:rPr lang="en-US" dirty="0" smtClean="0">
                <a:solidFill>
                  <a:srgbClr val="C00000"/>
                </a:solidFill>
              </a:rPr>
              <a:t>Stabilize adoption</a:t>
            </a:r>
            <a:r>
              <a:rPr lang="en-US" dirty="0" smtClean="0"/>
              <a:t>—change agents would ensure that the rest of the teachers are continuing to utilize the iPad and are at the confirmation stage of Rogers’ phases of adoption.</a:t>
            </a:r>
          </a:p>
          <a:p>
            <a:endParaRPr lang="en-US" dirty="0"/>
          </a:p>
        </p:txBody>
      </p:sp>
    </p:spTree>
    <p:extLst>
      <p:ext uri="{BB962C8B-B14F-4D97-AF65-F5344CB8AC3E}">
        <p14:creationId xmlns:p14="http://schemas.microsoft.com/office/powerpoint/2010/main" xmlns="" val="28713402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Agents</a:t>
            </a:r>
            <a:endParaRPr lang="en-US" dirty="0"/>
          </a:p>
        </p:txBody>
      </p:sp>
      <p:sp>
        <p:nvSpPr>
          <p:cNvPr id="3" name="Content Placeholder 2"/>
          <p:cNvSpPr>
            <a:spLocks noGrp="1"/>
          </p:cNvSpPr>
          <p:nvPr>
            <p:ph idx="1"/>
          </p:nvPr>
        </p:nvSpPr>
        <p:spPr/>
        <p:txBody>
          <a:bodyPr>
            <a:normAutofit/>
          </a:bodyPr>
          <a:lstStyle/>
          <a:p>
            <a:r>
              <a:rPr lang="en-US" dirty="0" smtClean="0">
                <a:solidFill>
                  <a:srgbClr val="C00000"/>
                </a:solidFill>
              </a:rPr>
              <a:t>Terminal relationship</a:t>
            </a:r>
            <a:r>
              <a:rPr lang="en-US" dirty="0" smtClean="0"/>
              <a:t>—our change agents need to finalize the introduction and diffusion of the adoption to let the teachers begin to rely on themselves to make it work.</a:t>
            </a:r>
          </a:p>
          <a:p>
            <a:endParaRPr lang="en-US" dirty="0"/>
          </a:p>
        </p:txBody>
      </p:sp>
    </p:spTree>
    <p:extLst>
      <p:ext uri="{BB962C8B-B14F-4D97-AF65-F5344CB8AC3E}">
        <p14:creationId xmlns:p14="http://schemas.microsoft.com/office/powerpoint/2010/main" xmlns="" val="19515845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Mass Yet?</a:t>
            </a:r>
            <a:endParaRPr lang="en-US" dirty="0"/>
          </a:p>
        </p:txBody>
      </p:sp>
      <p:sp>
        <p:nvSpPr>
          <p:cNvPr id="3" name="Content Placeholder 2"/>
          <p:cNvSpPr>
            <a:spLocks noGrp="1"/>
          </p:cNvSpPr>
          <p:nvPr>
            <p:ph idx="1"/>
          </p:nvPr>
        </p:nvSpPr>
        <p:spPr/>
        <p:txBody>
          <a:bodyPr/>
          <a:lstStyle/>
          <a:p>
            <a:r>
              <a:rPr lang="en-US" dirty="0" smtClean="0"/>
              <a:t>We have not reached the critical mass number quite yet with the iPad.  One of Rogers’ (2003) way to continue growing the number of users would be diffusing the iPad to schools at large.  </a:t>
            </a:r>
          </a:p>
          <a:p>
            <a:r>
              <a:rPr lang="en-US" dirty="0" smtClean="0"/>
              <a:t>These groups are intact and if there is success in use (via higher student achievement), the iPad would be likely to be adopted by other schools.</a:t>
            </a:r>
            <a:endParaRPr lang="en-US" dirty="0"/>
          </a:p>
          <a:p>
            <a:endParaRPr lang="en-US" dirty="0"/>
          </a:p>
        </p:txBody>
      </p:sp>
    </p:spTree>
    <p:extLst>
      <p:ext uri="{BB962C8B-B14F-4D97-AF65-F5344CB8AC3E}">
        <p14:creationId xmlns:p14="http://schemas.microsoft.com/office/powerpoint/2010/main" xmlns="" val="15875426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lstStyle/>
          <a:p>
            <a:r>
              <a:rPr lang="en-US" dirty="0" smtClean="0"/>
              <a:t>Apple began work on a tablet-like device called the Newton </a:t>
            </a:r>
            <a:r>
              <a:rPr lang="en-US" dirty="0" err="1" smtClean="0"/>
              <a:t>MessagePad</a:t>
            </a:r>
            <a:r>
              <a:rPr lang="en-US" dirty="0" smtClean="0"/>
              <a:t> 100.</a:t>
            </a:r>
          </a:p>
          <a:p>
            <a:r>
              <a:rPr lang="en-US" dirty="0" smtClean="0"/>
              <a:t>The iPad was supposed to be launched before the iPhone.  Steve Jobs felt the iPad features would work similarly on phones.  The phone market was booming, and Apple made considerable market gains.</a:t>
            </a:r>
          </a:p>
          <a:p>
            <a:endParaRPr lang="en-US" dirty="0"/>
          </a:p>
        </p:txBody>
      </p:sp>
    </p:spTree>
    <p:extLst>
      <p:ext uri="{BB962C8B-B14F-4D97-AF65-F5344CB8AC3E}">
        <p14:creationId xmlns:p14="http://schemas.microsoft.com/office/powerpoint/2010/main" xmlns="" val="26137666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Needs</a:t>
            </a:r>
            <a:endParaRPr lang="en-US" dirty="0"/>
          </a:p>
        </p:txBody>
      </p:sp>
      <p:sp>
        <p:nvSpPr>
          <p:cNvPr id="3" name="Content Placeholder 2"/>
          <p:cNvSpPr>
            <a:spLocks noGrp="1"/>
          </p:cNvSpPr>
          <p:nvPr>
            <p:ph idx="1"/>
          </p:nvPr>
        </p:nvSpPr>
        <p:spPr/>
        <p:txBody>
          <a:bodyPr>
            <a:normAutofit lnSpcReduction="10000"/>
          </a:bodyPr>
          <a:lstStyle/>
          <a:p>
            <a:r>
              <a:rPr lang="en-US" dirty="0" smtClean="0"/>
              <a:t>More accessible technology in the hands of students, not locked in a closet or computer lab</a:t>
            </a:r>
          </a:p>
          <a:p>
            <a:r>
              <a:rPr lang="en-US" dirty="0" smtClean="0"/>
              <a:t>Modernize our schools’ technology from outdated desktops to tablet computers</a:t>
            </a:r>
          </a:p>
          <a:p>
            <a:r>
              <a:rPr lang="en-US" dirty="0" smtClean="0"/>
              <a:t>Ability to have updated course materials without waiting for textbook adoption periods</a:t>
            </a:r>
          </a:p>
          <a:p>
            <a:r>
              <a:rPr lang="en-US" dirty="0" smtClean="0"/>
              <a:t>Reduce textbook expenditures, balance budget </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 </a:t>
            </a:r>
            <a:r>
              <a:rPr lang="en-US" dirty="0" err="1" smtClean="0"/>
              <a:t>iPad</a:t>
            </a:r>
            <a:r>
              <a:rPr lang="en-US" dirty="0" smtClean="0"/>
              <a:t> meets our needs</a:t>
            </a:r>
            <a:endParaRPr lang="en-US" dirty="0"/>
          </a:p>
        </p:txBody>
      </p:sp>
      <p:sp>
        <p:nvSpPr>
          <p:cNvPr id="3" name="Content Placeholder 2"/>
          <p:cNvSpPr>
            <a:spLocks noGrp="1"/>
          </p:cNvSpPr>
          <p:nvPr>
            <p:ph idx="1"/>
          </p:nvPr>
        </p:nvSpPr>
        <p:spPr/>
        <p:txBody>
          <a:bodyPr/>
          <a:lstStyle/>
          <a:p>
            <a:r>
              <a:rPr lang="en-US" dirty="0" smtClean="0"/>
              <a:t>Students can carry </a:t>
            </a:r>
            <a:r>
              <a:rPr lang="en-US" dirty="0" err="1" smtClean="0"/>
              <a:t>iPad</a:t>
            </a:r>
            <a:r>
              <a:rPr lang="en-US" dirty="0" smtClean="0"/>
              <a:t> easily to classes and integrate its use into their daily routines.  No need to schedule computer lab time or have laptop carts.</a:t>
            </a:r>
          </a:p>
          <a:p>
            <a:r>
              <a:rPr lang="en-US" dirty="0" smtClean="0"/>
              <a:t>Tablet computers offer similar functions as traditional computers without as many technical issues.  Less parts to replace due to wear and tear (mice, keyboard, etc.)</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 </a:t>
            </a:r>
            <a:r>
              <a:rPr lang="en-US" dirty="0" err="1" smtClean="0"/>
              <a:t>iPad</a:t>
            </a:r>
            <a:r>
              <a:rPr lang="en-US" dirty="0" smtClean="0"/>
              <a:t> meets our needs</a:t>
            </a:r>
            <a:endParaRPr lang="en-US" dirty="0"/>
          </a:p>
        </p:txBody>
      </p:sp>
      <p:sp>
        <p:nvSpPr>
          <p:cNvPr id="3" name="Content Placeholder 2"/>
          <p:cNvSpPr>
            <a:spLocks noGrp="1"/>
          </p:cNvSpPr>
          <p:nvPr>
            <p:ph idx="1"/>
          </p:nvPr>
        </p:nvSpPr>
        <p:spPr/>
        <p:txBody>
          <a:bodyPr>
            <a:normAutofit lnSpcReduction="10000"/>
          </a:bodyPr>
          <a:lstStyle/>
          <a:p>
            <a:r>
              <a:rPr lang="en-US" dirty="0" smtClean="0"/>
              <a:t>With integrated </a:t>
            </a:r>
            <a:r>
              <a:rPr lang="en-US" dirty="0" err="1" smtClean="0"/>
              <a:t>WiFi</a:t>
            </a:r>
            <a:r>
              <a:rPr lang="en-US" dirty="0" smtClean="0"/>
              <a:t>, course content can be downloaded immediately upon arriving on campus.  Books can be updated, lessons synchronized, etc.  </a:t>
            </a:r>
            <a:r>
              <a:rPr lang="en-US" dirty="0" err="1" smtClean="0"/>
              <a:t>WiFi</a:t>
            </a:r>
            <a:r>
              <a:rPr lang="en-US" dirty="0" smtClean="0"/>
              <a:t> allows access to up-to-date course material including ancillaries from publishers.</a:t>
            </a:r>
          </a:p>
          <a:p>
            <a:r>
              <a:rPr lang="en-US" dirty="0" err="1" smtClean="0"/>
              <a:t>iPads</a:t>
            </a:r>
            <a:r>
              <a:rPr lang="en-US" dirty="0" smtClean="0"/>
              <a:t> cost less than most laptops and desktop computers.  Textbooks cannot be lost or damaged, saving on </a:t>
            </a:r>
            <a:r>
              <a:rPr lang="en-US" smtClean="0"/>
              <a:t>replacement costs.</a:t>
            </a:r>
            <a:endParaRPr lang="en-US" dirty="0" smtClean="0"/>
          </a:p>
          <a:p>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why the </a:t>
            </a:r>
            <a:r>
              <a:rPr lang="en-US" dirty="0" err="1" smtClean="0"/>
              <a:t>iPad</a:t>
            </a:r>
            <a:r>
              <a:rPr lang="en-US" dirty="0" smtClean="0"/>
              <a:t>?</a:t>
            </a:r>
            <a:endParaRPr lang="en-US" dirty="0"/>
          </a:p>
        </p:txBody>
      </p:sp>
      <p:sp>
        <p:nvSpPr>
          <p:cNvPr id="3" name="Content Placeholder 2"/>
          <p:cNvSpPr>
            <a:spLocks noGrp="1"/>
          </p:cNvSpPr>
          <p:nvPr>
            <p:ph idx="1"/>
          </p:nvPr>
        </p:nvSpPr>
        <p:spPr/>
        <p:txBody>
          <a:bodyPr/>
          <a:lstStyle/>
          <a:p>
            <a:r>
              <a:rPr lang="en-US" dirty="0" smtClean="0"/>
              <a:t>We could have this in our schools:</a:t>
            </a:r>
            <a:endParaRPr lang="en-US" dirty="0"/>
          </a:p>
        </p:txBody>
      </p:sp>
      <p:pic>
        <p:nvPicPr>
          <p:cNvPr id="4" name="Picture 3" descr="bored.jpg"/>
          <p:cNvPicPr>
            <a:picLocks noChangeAspect="1"/>
          </p:cNvPicPr>
          <p:nvPr/>
        </p:nvPicPr>
        <p:blipFill>
          <a:blip r:embed="rId2" cstate="print"/>
          <a:stretch>
            <a:fillRect/>
          </a:stretch>
        </p:blipFill>
        <p:spPr>
          <a:xfrm>
            <a:off x="1447800" y="2520368"/>
            <a:ext cx="5943600" cy="4037403"/>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 this…</a:t>
            </a:r>
            <a:endParaRPr lang="en-US" dirty="0"/>
          </a:p>
        </p:txBody>
      </p:sp>
      <p:pic>
        <p:nvPicPr>
          <p:cNvPr id="4" name="Content Placeholder 3" descr="ipad-and-children.jpg"/>
          <p:cNvPicPr>
            <a:picLocks noGrp="1" noChangeAspect="1"/>
          </p:cNvPicPr>
          <p:nvPr>
            <p:ph idx="1"/>
          </p:nvPr>
        </p:nvPicPr>
        <p:blipFill>
          <a:blip r:embed="rId2" cstate="print"/>
          <a:stretch>
            <a:fillRect/>
          </a:stretch>
        </p:blipFill>
        <p:spPr>
          <a:xfrm>
            <a:off x="1943100" y="2165350"/>
            <a:ext cx="5715000" cy="3810000"/>
          </a:xfr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a:t>
            </a:r>
            <a:endParaRPr lang="en-US" dirty="0"/>
          </a:p>
        </p:txBody>
      </p:sp>
      <p:pic>
        <p:nvPicPr>
          <p:cNvPr id="4" name="Content Placeholder 3" descr="backpacks.png"/>
          <p:cNvPicPr>
            <a:picLocks noGrp="1" noChangeAspect="1"/>
          </p:cNvPicPr>
          <p:nvPr>
            <p:ph idx="1"/>
          </p:nvPr>
        </p:nvPicPr>
        <p:blipFill>
          <a:blip r:embed="rId2" cstate="print"/>
          <a:stretch>
            <a:fillRect/>
          </a:stretch>
        </p:blipFill>
        <p:spPr>
          <a:xfrm>
            <a:off x="2902187" y="1924318"/>
            <a:ext cx="3796826" cy="4292064"/>
          </a:xfr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 this…</a:t>
            </a:r>
            <a:endParaRPr lang="en-US" dirty="0"/>
          </a:p>
        </p:txBody>
      </p:sp>
      <p:pic>
        <p:nvPicPr>
          <p:cNvPr id="4" name="Content Placeholder 3" descr="ipad-books.jpg"/>
          <p:cNvPicPr>
            <a:picLocks noGrp="1" noChangeAspect="1"/>
          </p:cNvPicPr>
          <p:nvPr>
            <p:ph idx="1"/>
          </p:nvPr>
        </p:nvPicPr>
        <p:blipFill>
          <a:blip r:embed="rId2" cstate="print"/>
          <a:stretch>
            <a:fillRect/>
          </a:stretch>
        </p:blipFill>
        <p:spPr>
          <a:xfrm>
            <a:off x="990600" y="1847850"/>
            <a:ext cx="7620000" cy="4445000"/>
          </a:xfr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for sources</a:t>
            </a:r>
            <a:endParaRPr lang="en-US" dirty="0"/>
          </a:p>
        </p:txBody>
      </p:sp>
      <p:sp>
        <p:nvSpPr>
          <p:cNvPr id="3" name="Content Placeholder 2"/>
          <p:cNvSpPr>
            <a:spLocks noGrp="1"/>
          </p:cNvSpPr>
          <p:nvPr>
            <p:ph idx="1"/>
          </p:nvPr>
        </p:nvSpPr>
        <p:spPr/>
        <p:txBody>
          <a:bodyPr>
            <a:normAutofit fontScale="92500" lnSpcReduction="10000"/>
          </a:bodyPr>
          <a:lstStyle/>
          <a:p>
            <a:r>
              <a:rPr lang="en-US" dirty="0">
                <a:hlinkClick r:id="rId2"/>
              </a:rPr>
              <a:t>http://</a:t>
            </a:r>
            <a:r>
              <a:rPr lang="en-US" dirty="0" smtClean="0">
                <a:hlinkClick r:id="rId2"/>
              </a:rPr>
              <a:t>www.pcworld.com/article/193746/apple_ipad_costs_260_to_build_isuppli_finds.html</a:t>
            </a:r>
            <a:endParaRPr lang="en-US" dirty="0" smtClean="0"/>
          </a:p>
          <a:p>
            <a:r>
              <a:rPr lang="en-US" dirty="0">
                <a:hlinkClick r:id="rId3"/>
              </a:rPr>
              <a:t>http://www.apple.com/ipad/features</a:t>
            </a:r>
            <a:r>
              <a:rPr lang="en-US" dirty="0" smtClean="0">
                <a:hlinkClick r:id="rId3"/>
              </a:rPr>
              <a:t>/</a:t>
            </a:r>
            <a:endParaRPr lang="en-US" dirty="0" smtClean="0"/>
          </a:p>
          <a:p>
            <a:r>
              <a:rPr lang="en-US" b="1" dirty="0">
                <a:hlinkClick r:id="rId4"/>
              </a:rPr>
              <a:t>http://</a:t>
            </a:r>
            <a:r>
              <a:rPr lang="en-US" b="1" dirty="0" smtClean="0">
                <a:hlinkClick r:id="rId4"/>
              </a:rPr>
              <a:t>en.wikipedia.org/wiki/IPad</a:t>
            </a:r>
            <a:endParaRPr lang="en-US" b="1" dirty="0" smtClean="0"/>
          </a:p>
          <a:p>
            <a:r>
              <a:rPr lang="en-US" b="1" dirty="0" smtClean="0"/>
              <a:t>Kids picture</a:t>
            </a:r>
            <a:r>
              <a:rPr lang="en-US" b="1" dirty="0" smtClean="0"/>
              <a:t>: </a:t>
            </a:r>
            <a:r>
              <a:rPr lang="en-US" b="1" dirty="0" smtClean="0">
                <a:hlinkClick r:id="rId5"/>
              </a:rPr>
              <a:t>http</a:t>
            </a:r>
            <a:r>
              <a:rPr lang="en-US" b="1" dirty="0" smtClean="0">
                <a:hlinkClick r:id="rId5"/>
              </a:rPr>
              <a:t>://</a:t>
            </a:r>
            <a:r>
              <a:rPr lang="en-US" b="1" dirty="0" smtClean="0">
                <a:hlinkClick r:id="rId5"/>
              </a:rPr>
              <a:t>christopherteh.com/blog/wp-content/uploads/2011/05/ipad-and-children.jpg</a:t>
            </a:r>
            <a:r>
              <a:rPr lang="en-US" b="1" dirty="0" smtClean="0"/>
              <a:t> </a:t>
            </a:r>
            <a:endParaRPr lang="en-US" b="1" dirty="0" smtClean="0"/>
          </a:p>
          <a:p>
            <a:r>
              <a:rPr lang="en-US" b="1" dirty="0" smtClean="0">
                <a:hlinkClick r:id="rId6"/>
              </a:rPr>
              <a:t>http://</a:t>
            </a:r>
            <a:r>
              <a:rPr lang="en-US" b="1" dirty="0" smtClean="0">
                <a:hlinkClick r:id="rId6"/>
              </a:rPr>
              <a:t>blog.ohinternet.com/wp-content/uploads/2011/04/bored.jpg</a:t>
            </a:r>
            <a:r>
              <a:rPr lang="en-US" b="1" dirty="0" smtClean="0"/>
              <a:t> </a:t>
            </a:r>
            <a:endParaRPr lang="en-US" b="1" dirty="0" smtClean="0"/>
          </a:p>
          <a:p>
            <a:endParaRPr lang="en-US" b="1" dirty="0" smtClean="0"/>
          </a:p>
          <a:p>
            <a:endParaRPr lang="en-US" dirty="0"/>
          </a:p>
        </p:txBody>
      </p:sp>
    </p:spTree>
    <p:extLst>
      <p:ext uri="{BB962C8B-B14F-4D97-AF65-F5344CB8AC3E}">
        <p14:creationId xmlns:p14="http://schemas.microsoft.com/office/powerpoint/2010/main" xmlns="" val="12450487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hlinkClick r:id="rId2"/>
              </a:rPr>
              <a:t>http://</a:t>
            </a:r>
            <a:r>
              <a:rPr lang="en-US" dirty="0" smtClean="0">
                <a:hlinkClick r:id="rId2"/>
              </a:rPr>
              <a:t>cdn.techi.com/wp-content/uploads/2010/07/ipad-books.jpg</a:t>
            </a:r>
            <a:endParaRPr lang="en-US" dirty="0" smtClean="0"/>
          </a:p>
          <a:p>
            <a:r>
              <a:rPr lang="en-US" dirty="0" smtClean="0"/>
              <a:t>http://familychiropracticcentre.files.wordpress.com/2010/09/student-heavy-backpack11.png</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for iPad sales data</a:t>
            </a:r>
            <a:endParaRPr lang="en-US" dirty="0"/>
          </a:p>
        </p:txBody>
      </p:sp>
      <p:sp>
        <p:nvSpPr>
          <p:cNvPr id="3" name="Content Placeholder 2"/>
          <p:cNvSpPr>
            <a:spLocks noGrp="1"/>
          </p:cNvSpPr>
          <p:nvPr>
            <p:ph idx="1"/>
          </p:nvPr>
        </p:nvSpPr>
        <p:spPr/>
        <p:txBody>
          <a:bodyPr>
            <a:normAutofit/>
          </a:bodyPr>
          <a:lstStyle/>
          <a:p>
            <a:r>
              <a:rPr lang="fr-FR" dirty="0" smtClean="0"/>
              <a:t>http</a:t>
            </a:r>
            <a:r>
              <a:rPr lang="fr-FR" dirty="0"/>
              <a:t>://www.ipadinsider.com/tag/ipad-sales-figures/</a:t>
            </a:r>
          </a:p>
          <a:p>
            <a:endParaRPr lang="fr-FR" dirty="0"/>
          </a:p>
          <a:p>
            <a:r>
              <a:rPr lang="fr-FR" dirty="0"/>
              <a:t>http://ipod.about.com/od/ipadmodelsandterms/f/ipad-sales-to-date.htm</a:t>
            </a:r>
          </a:p>
          <a:p>
            <a:endParaRPr lang="fr-FR" dirty="0"/>
          </a:p>
          <a:p>
            <a:r>
              <a:rPr lang="fr-FR" dirty="0" smtClean="0"/>
              <a:t>http</a:t>
            </a:r>
            <a:r>
              <a:rPr lang="fr-FR" dirty="0"/>
              <a:t>://blogs.computerworld.com/18550/apple_2011_ipad_sales_hit_40_million</a:t>
            </a:r>
          </a:p>
          <a:p>
            <a:endParaRPr lang="en-US" dirty="0"/>
          </a:p>
        </p:txBody>
      </p:sp>
    </p:spTree>
    <p:extLst>
      <p:ext uri="{BB962C8B-B14F-4D97-AF65-F5344CB8AC3E}">
        <p14:creationId xmlns:p14="http://schemas.microsoft.com/office/powerpoint/2010/main" xmlns="" val="1876282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normAutofit/>
          </a:bodyPr>
          <a:lstStyle/>
          <a:p>
            <a:r>
              <a:rPr lang="en-US" dirty="0" smtClean="0"/>
              <a:t>Problems: One concern with Apple’s products is that they do not run Flash, a common computer language found on many software programs and web sites.</a:t>
            </a:r>
          </a:p>
          <a:p>
            <a:r>
              <a:rPr lang="en-US" dirty="0" smtClean="0"/>
              <a:t>Apple has faced scrutiny based on short supply of iPad devices. </a:t>
            </a:r>
          </a:p>
          <a:p>
            <a:r>
              <a:rPr lang="en-US" dirty="0" smtClean="0"/>
              <a:t>Also, the lack of choices in carriers for 3G data has caused consumers to be less than enthusiastic</a:t>
            </a:r>
            <a:endParaRPr lang="en-US" dirty="0"/>
          </a:p>
        </p:txBody>
      </p:sp>
    </p:spTree>
    <p:extLst>
      <p:ext uri="{BB962C8B-B14F-4D97-AF65-F5344CB8AC3E}">
        <p14:creationId xmlns:p14="http://schemas.microsoft.com/office/powerpoint/2010/main" xmlns="" val="296390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lstStyle/>
          <a:p>
            <a:r>
              <a:rPr lang="en-US" dirty="0" smtClean="0"/>
              <a:t>Intended audience: Business leaders, students and teachers, medical practitioners, and consumers interested in portable entertainment.</a:t>
            </a:r>
          </a:p>
          <a:p>
            <a:pPr lvl="1"/>
            <a:r>
              <a:rPr lang="en-US" dirty="0" smtClean="0"/>
              <a:t>Large market for applications, especially books for all ages.</a:t>
            </a:r>
          </a:p>
          <a:p>
            <a:pPr lvl="1"/>
            <a:r>
              <a:rPr lang="en-US" dirty="0" smtClean="0"/>
              <a:t>More companies are gearing applications to secondary and tertiary environments.</a:t>
            </a:r>
          </a:p>
          <a:p>
            <a:pPr lvl="1"/>
            <a:endParaRPr lang="en-US" dirty="0" smtClean="0"/>
          </a:p>
          <a:p>
            <a:endParaRPr lang="en-US" dirty="0"/>
          </a:p>
        </p:txBody>
      </p:sp>
    </p:spTree>
    <p:extLst>
      <p:ext uri="{BB962C8B-B14F-4D97-AF65-F5344CB8AC3E}">
        <p14:creationId xmlns:p14="http://schemas.microsoft.com/office/powerpoint/2010/main" xmlns="" val="631393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fontScale="92500"/>
          </a:bodyPr>
          <a:lstStyle/>
          <a:p>
            <a:r>
              <a:rPr lang="en-US" dirty="0" smtClean="0"/>
              <a:t>The </a:t>
            </a:r>
            <a:r>
              <a:rPr lang="en-US" dirty="0" err="1" smtClean="0"/>
              <a:t>iPads</a:t>
            </a:r>
            <a:r>
              <a:rPr lang="en-US" dirty="0" smtClean="0"/>
              <a:t> are currently produced in Shenzhen, China by </a:t>
            </a:r>
            <a:r>
              <a:rPr lang="en-US" dirty="0" err="1" smtClean="0"/>
              <a:t>Foxconn</a:t>
            </a:r>
            <a:r>
              <a:rPr lang="en-US" dirty="0" smtClean="0"/>
              <a:t>.  Production will be moving to Brazil by the end of 2011.</a:t>
            </a:r>
          </a:p>
          <a:p>
            <a:r>
              <a:rPr lang="en-US" dirty="0" err="1" smtClean="0"/>
              <a:t>iPads</a:t>
            </a:r>
            <a:r>
              <a:rPr lang="en-US" dirty="0" smtClean="0"/>
              <a:t> comes with only the basic charger accessory, thus increasing profits as customers buy keyboards, cases, protection sheets, etc.</a:t>
            </a:r>
          </a:p>
          <a:p>
            <a:r>
              <a:rPr lang="en-US" dirty="0" smtClean="0"/>
              <a:t>Apple only makes one core model of its products.  Unlike customization models from other companies, Apple’s product line is streamlined</a:t>
            </a:r>
            <a:endParaRPr lang="en-US" dirty="0"/>
          </a:p>
        </p:txBody>
      </p:sp>
    </p:spTree>
    <p:extLst>
      <p:ext uri="{BB962C8B-B14F-4D97-AF65-F5344CB8AC3E}">
        <p14:creationId xmlns:p14="http://schemas.microsoft.com/office/powerpoint/2010/main" xmlns="" val="26032913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lstStyle/>
          <a:p>
            <a:r>
              <a:rPr lang="en-US" dirty="0" smtClean="0"/>
              <a:t>iPad costs about $260 to make, sells for at least $499.</a:t>
            </a:r>
          </a:p>
          <a:p>
            <a:r>
              <a:rPr lang="en-US" dirty="0" smtClean="0"/>
              <a:t>Marketing is sleek by showing actual images from applications being used.  Word of mouth sells </a:t>
            </a:r>
            <a:r>
              <a:rPr lang="en-US" dirty="0" err="1" smtClean="0"/>
              <a:t>iPads</a:t>
            </a:r>
            <a:r>
              <a:rPr lang="en-US" dirty="0" smtClean="0"/>
              <a:t> as well.</a:t>
            </a:r>
          </a:p>
          <a:p>
            <a:r>
              <a:rPr lang="en-US" dirty="0" smtClean="0"/>
              <a:t>Packaging of the iPad is very clean, similar to the iPad itself.  There is little more than a white box, basic instructions, and protection packaging.</a:t>
            </a:r>
            <a:endParaRPr lang="en-US" dirty="0"/>
          </a:p>
        </p:txBody>
      </p:sp>
    </p:spTree>
    <p:extLst>
      <p:ext uri="{BB962C8B-B14F-4D97-AF65-F5344CB8AC3E}">
        <p14:creationId xmlns:p14="http://schemas.microsoft.com/office/powerpoint/2010/main" xmlns="" val="11456977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Diffusion/Adoption</a:t>
            </a:r>
            <a:endParaRPr lang="en-US" dirty="0"/>
          </a:p>
        </p:txBody>
      </p:sp>
      <p:sp>
        <p:nvSpPr>
          <p:cNvPr id="3" name="Content Placeholder 2"/>
          <p:cNvSpPr>
            <a:spLocks noGrp="1"/>
          </p:cNvSpPr>
          <p:nvPr>
            <p:ph idx="1"/>
          </p:nvPr>
        </p:nvSpPr>
        <p:spPr/>
        <p:txBody>
          <a:bodyPr/>
          <a:lstStyle/>
          <a:p>
            <a:r>
              <a:rPr lang="en-US" dirty="0" smtClean="0"/>
              <a:t>While there is limited research on the effectiveness of </a:t>
            </a:r>
            <a:r>
              <a:rPr lang="en-US" dirty="0" err="1" smtClean="0"/>
              <a:t>iPads</a:t>
            </a:r>
            <a:r>
              <a:rPr lang="en-US" dirty="0" smtClean="0"/>
              <a:t> in the various areas of society, many visionaries see them as necessary tools.</a:t>
            </a:r>
          </a:p>
          <a:p>
            <a:pPr lvl="1"/>
            <a:r>
              <a:rPr lang="en-US" dirty="0" smtClean="0"/>
              <a:t>Nurses use </a:t>
            </a:r>
            <a:r>
              <a:rPr lang="en-US" dirty="0" err="1" smtClean="0"/>
              <a:t>iPads</a:t>
            </a:r>
            <a:r>
              <a:rPr lang="en-US" dirty="0" smtClean="0"/>
              <a:t> to input patient vital stats while beside, not writing them later.</a:t>
            </a:r>
          </a:p>
          <a:p>
            <a:pPr lvl="1"/>
            <a:r>
              <a:rPr lang="en-US" dirty="0" smtClean="0"/>
              <a:t>Students read books on </a:t>
            </a:r>
            <a:r>
              <a:rPr lang="en-US" dirty="0" err="1" smtClean="0"/>
              <a:t>iPads</a:t>
            </a:r>
            <a:r>
              <a:rPr lang="en-US" dirty="0" smtClean="0"/>
              <a:t> instead of paper copies</a:t>
            </a:r>
          </a:p>
          <a:p>
            <a:pPr lvl="1"/>
            <a:r>
              <a:rPr lang="en-US" dirty="0" smtClean="0"/>
              <a:t>Business leaders “</a:t>
            </a:r>
            <a:r>
              <a:rPr lang="en-US" dirty="0" err="1" smtClean="0"/>
              <a:t>FaceTime</a:t>
            </a:r>
            <a:r>
              <a:rPr lang="en-US" dirty="0" smtClean="0"/>
              <a:t>” to have meetings instead of face-to-face</a:t>
            </a:r>
            <a:endParaRPr lang="en-US" dirty="0"/>
          </a:p>
        </p:txBody>
      </p:sp>
    </p:spTree>
    <p:extLst>
      <p:ext uri="{BB962C8B-B14F-4D97-AF65-F5344CB8AC3E}">
        <p14:creationId xmlns:p14="http://schemas.microsoft.com/office/powerpoint/2010/main" xmlns="" val="26848999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207</TotalTime>
  <Words>2520</Words>
  <Application>Microsoft Office PowerPoint</Application>
  <PresentationFormat>On-screen Show (4:3)</PresentationFormat>
  <Paragraphs>188</Paragraphs>
  <Slides>49</Slides>
  <Notes>0</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Metro</vt:lpstr>
      <vt:lpstr>The Apple iPad</vt:lpstr>
      <vt:lpstr>Roger’s (2003) six steps</vt:lpstr>
      <vt:lpstr>Need</vt:lpstr>
      <vt:lpstr>Research</vt:lpstr>
      <vt:lpstr>Development</vt:lpstr>
      <vt:lpstr>Development</vt:lpstr>
      <vt:lpstr>Commercialization</vt:lpstr>
      <vt:lpstr>Commercialization</vt:lpstr>
      <vt:lpstr>Diffusion/Adoption</vt:lpstr>
      <vt:lpstr>Consequences</vt:lpstr>
      <vt:lpstr>Timeline of communication</vt:lpstr>
      <vt:lpstr>Stage 1: Knowledge </vt:lpstr>
      <vt:lpstr>Stage 2: Persuasion</vt:lpstr>
      <vt:lpstr>Stage 3: Decision</vt:lpstr>
      <vt:lpstr>Stage 4: Implementation</vt:lpstr>
      <vt:lpstr>Stage 5: Confirmation</vt:lpstr>
      <vt:lpstr>Adopters</vt:lpstr>
      <vt:lpstr>Innovators</vt:lpstr>
      <vt:lpstr>Early Adopters</vt:lpstr>
      <vt:lpstr>Early Majority</vt:lpstr>
      <vt:lpstr>Late Majority</vt:lpstr>
      <vt:lpstr>Laggards</vt:lpstr>
      <vt:lpstr>S-shaped curve of adoption</vt:lpstr>
      <vt:lpstr>Innovators</vt:lpstr>
      <vt:lpstr>Early Adopters</vt:lpstr>
      <vt:lpstr>Early Majority</vt:lpstr>
      <vt:lpstr>Late Majority</vt:lpstr>
      <vt:lpstr>Laggards</vt:lpstr>
      <vt:lpstr>How to convince the masses</vt:lpstr>
      <vt:lpstr>How to convince the masses</vt:lpstr>
      <vt:lpstr>How to convince the masses</vt:lpstr>
      <vt:lpstr>Perceived attributes</vt:lpstr>
      <vt:lpstr>Centralized or Decentralized</vt:lpstr>
      <vt:lpstr>Key Change Agents</vt:lpstr>
      <vt:lpstr>Change Agents</vt:lpstr>
      <vt:lpstr>Change Agents</vt:lpstr>
      <vt:lpstr>Change Agents</vt:lpstr>
      <vt:lpstr>Change Agents</vt:lpstr>
      <vt:lpstr>Critical Mass Yet?</vt:lpstr>
      <vt:lpstr>Needs</vt:lpstr>
      <vt:lpstr>How the iPad meets our needs</vt:lpstr>
      <vt:lpstr>How the iPad meets our needs</vt:lpstr>
      <vt:lpstr>So why the iPad?</vt:lpstr>
      <vt:lpstr>Or this…</vt:lpstr>
      <vt:lpstr>This…</vt:lpstr>
      <vt:lpstr>Or this…</vt:lpstr>
      <vt:lpstr>Links for sources</vt:lpstr>
      <vt:lpstr>References</vt:lpstr>
      <vt:lpstr>Links for iPad sales data</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Apple iPad</dc:title>
  <dc:creator>Ray</dc:creator>
  <cp:lastModifiedBy>Ray</cp:lastModifiedBy>
  <cp:revision>23</cp:revision>
  <dcterms:created xsi:type="dcterms:W3CDTF">2011-09-30T03:52:36Z</dcterms:created>
  <dcterms:modified xsi:type="dcterms:W3CDTF">2011-11-04T00:28:53Z</dcterms:modified>
</cp:coreProperties>
</file>