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60" r:id="rId5"/>
    <p:sldId id="258" r:id="rId6"/>
    <p:sldId id="262" r:id="rId7"/>
    <p:sldId id="259" r:id="rId8"/>
    <p:sldId id="263" r:id="rId9"/>
    <p:sldId id="266" r:id="rId10"/>
    <p:sldId id="267" r:id="rId11"/>
    <p:sldId id="268" r:id="rId12"/>
    <p:sldId id="269" r:id="rId13"/>
    <p:sldId id="271" r:id="rId14"/>
    <p:sldId id="273" r:id="rId15"/>
    <p:sldId id="272" r:id="rId16"/>
    <p:sldId id="274" r:id="rId17"/>
    <p:sldId id="275" r:id="rId18"/>
    <p:sldId id="276" r:id="rId19"/>
    <p:sldId id="277" r:id="rId20"/>
    <p:sldId id="278" r:id="rId21"/>
    <p:sldId id="279" r:id="rId22"/>
    <p:sldId id="280" r:id="rId23"/>
    <p:sldId id="281" r:id="rId24"/>
    <p:sldId id="264" r:id="rId25"/>
    <p:sldId id="28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3" d="100"/>
          <a:sy n="73" d="100"/>
        </p:scale>
        <p:origin x="-55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lineChart>
        <c:grouping val="stacked"/>
        <c:varyColors val="0"/>
        <c:ser>
          <c:idx val="0"/>
          <c:order val="0"/>
          <c:tx>
            <c:strRef>
              <c:f>Sheet1!$B$2</c:f>
              <c:strCache>
                <c:ptCount val="1"/>
                <c:pt idx="0">
                  <c:v>Cumulative iPads Sold</c:v>
                </c:pt>
              </c:strCache>
            </c:strRef>
          </c:tx>
          <c:marker>
            <c:symbol val="none"/>
          </c:marker>
          <c:cat>
            <c:numRef>
              <c:f>Sheet1!$A$3:$A$15</c:f>
              <c:numCache>
                <c:formatCode>m/d/yyyy</c:formatCode>
                <c:ptCount val="13"/>
                <c:pt idx="0">
                  <c:v>40271</c:v>
                </c:pt>
                <c:pt idx="1">
                  <c:v>40276</c:v>
                </c:pt>
                <c:pt idx="2">
                  <c:v>40278</c:v>
                </c:pt>
                <c:pt idx="3">
                  <c:v>40302</c:v>
                </c:pt>
                <c:pt idx="4">
                  <c:v>40329</c:v>
                </c:pt>
                <c:pt idx="5">
                  <c:v>40350</c:v>
                </c:pt>
                <c:pt idx="6">
                  <c:v>40380</c:v>
                </c:pt>
                <c:pt idx="7">
                  <c:v>40451</c:v>
                </c:pt>
                <c:pt idx="8">
                  <c:v>40561</c:v>
                </c:pt>
                <c:pt idx="9">
                  <c:v>40632</c:v>
                </c:pt>
                <c:pt idx="10">
                  <c:v>40724</c:v>
                </c:pt>
                <c:pt idx="11">
                  <c:v>40908</c:v>
                </c:pt>
                <c:pt idx="12">
                  <c:v>41274</c:v>
                </c:pt>
              </c:numCache>
            </c:numRef>
          </c:cat>
          <c:val>
            <c:numRef>
              <c:f>Sheet1!$B$3:$B$15</c:f>
              <c:numCache>
                <c:formatCode>_(* #,##0_);_(* \(#,##0\);_(* "-"??_);_(@_)</c:formatCode>
                <c:ptCount val="13"/>
                <c:pt idx="0">
                  <c:v>300000</c:v>
                </c:pt>
                <c:pt idx="1">
                  <c:v>450000</c:v>
                </c:pt>
                <c:pt idx="2">
                  <c:v>500000</c:v>
                </c:pt>
                <c:pt idx="3">
                  <c:v>1000000</c:v>
                </c:pt>
                <c:pt idx="4">
                  <c:v>2000000</c:v>
                </c:pt>
                <c:pt idx="5">
                  <c:v>3000000</c:v>
                </c:pt>
                <c:pt idx="6">
                  <c:v>3270000</c:v>
                </c:pt>
                <c:pt idx="7">
                  <c:v>7500000</c:v>
                </c:pt>
                <c:pt idx="8">
                  <c:v>14800000</c:v>
                </c:pt>
                <c:pt idx="9">
                  <c:v>19000000</c:v>
                </c:pt>
                <c:pt idx="10">
                  <c:v>25000000</c:v>
                </c:pt>
                <c:pt idx="11">
                  <c:v>30000000</c:v>
                </c:pt>
                <c:pt idx="12">
                  <c:v>40600000</c:v>
                </c:pt>
              </c:numCache>
            </c:numRef>
          </c:val>
          <c:smooth val="0"/>
        </c:ser>
        <c:dLbls>
          <c:showLegendKey val="0"/>
          <c:showVal val="0"/>
          <c:showCatName val="0"/>
          <c:showSerName val="0"/>
          <c:showPercent val="0"/>
          <c:showBubbleSize val="0"/>
        </c:dLbls>
        <c:marker val="1"/>
        <c:smooth val="0"/>
        <c:axId val="56212480"/>
        <c:axId val="56265728"/>
      </c:lineChart>
      <c:dateAx>
        <c:axId val="56212480"/>
        <c:scaling>
          <c:orientation val="minMax"/>
        </c:scaling>
        <c:delete val="0"/>
        <c:axPos val="b"/>
        <c:numFmt formatCode="m/d/yyyy" sourceLinked="1"/>
        <c:majorTickMark val="out"/>
        <c:minorTickMark val="none"/>
        <c:tickLblPos val="nextTo"/>
        <c:crossAx val="56265728"/>
        <c:crosses val="autoZero"/>
        <c:auto val="1"/>
        <c:lblOffset val="100"/>
        <c:baseTimeUnit val="days"/>
      </c:dateAx>
      <c:valAx>
        <c:axId val="56265728"/>
        <c:scaling>
          <c:orientation val="minMax"/>
        </c:scaling>
        <c:delete val="0"/>
        <c:axPos val="l"/>
        <c:majorGridlines/>
        <c:numFmt formatCode="_(* #,##0_);_(* \(#,##0\);_(* &quot;-&quot;??_);_(@_)" sourceLinked="1"/>
        <c:majorTickMark val="out"/>
        <c:minorTickMark val="none"/>
        <c:tickLblPos val="nextTo"/>
        <c:crossAx val="56212480"/>
        <c:crosses val="autoZero"/>
        <c:crossBetween val="between"/>
      </c:valAx>
    </c:plotArea>
    <c:legend>
      <c:legendPos val="r"/>
      <c:layout/>
      <c:overlay val="0"/>
    </c:legend>
    <c:plotVisOnly val="1"/>
    <c:dispBlanksAs val="zero"/>
    <c:showDLblsOverMax val="0"/>
  </c:chart>
  <c:spPr>
    <a:solidFill>
      <a:schemeClr val="bg1">
        <a:alpha val="0"/>
      </a:schemeClr>
    </a:solidFill>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0.79412</cdr:x>
      <cdr:y>0.0404</cdr:y>
    </cdr:from>
    <cdr:to>
      <cdr:x>0.82353</cdr:x>
      <cdr:y>0.0808</cdr:y>
    </cdr:to>
    <cdr:sp macro="" textlink="">
      <cdr:nvSpPr>
        <cdr:cNvPr id="2" name="5-Point Star 1"/>
        <cdr:cNvSpPr/>
      </cdr:nvSpPr>
      <cdr:spPr>
        <a:xfrm xmlns:a="http://schemas.openxmlformats.org/drawingml/2006/main">
          <a:off x="6172200" y="228600"/>
          <a:ext cx="228600" cy="228600"/>
        </a:xfrm>
        <a:prstGeom xmlns:a="http://schemas.openxmlformats.org/drawingml/2006/main" prst="star5">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US"/>
        </a:p>
      </cdr:txBody>
    </cdr:sp>
  </cdr:relSizeAnchor>
  <cdr:relSizeAnchor xmlns:cdr="http://schemas.openxmlformats.org/drawingml/2006/chartDrawing">
    <cdr:from>
      <cdr:x>0.15686</cdr:x>
      <cdr:y>0.77953</cdr:y>
    </cdr:from>
    <cdr:to>
      <cdr:x>0.17381</cdr:x>
      <cdr:y>0.82666</cdr:y>
    </cdr:to>
    <cdr:sp macro="" textlink="">
      <cdr:nvSpPr>
        <cdr:cNvPr id="3" name="Isosceles Triangle 2"/>
        <cdr:cNvSpPr/>
      </cdr:nvSpPr>
      <cdr:spPr>
        <a:xfrm xmlns:a="http://schemas.openxmlformats.org/drawingml/2006/main">
          <a:off x="1219200" y="4410891"/>
          <a:ext cx="131717" cy="266700"/>
        </a:xfrm>
        <a:prstGeom xmlns:a="http://schemas.openxmlformats.org/drawingml/2006/main" prst="triangl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0.80392</cdr:x>
      <cdr:y>0.10773</cdr:y>
    </cdr:from>
    <cdr:to>
      <cdr:x>0.82087</cdr:x>
      <cdr:y>0.15487</cdr:y>
    </cdr:to>
    <cdr:sp macro="" textlink="">
      <cdr:nvSpPr>
        <cdr:cNvPr id="4" name="Isosceles Triangle 3"/>
        <cdr:cNvSpPr/>
      </cdr:nvSpPr>
      <cdr:spPr>
        <a:xfrm xmlns:a="http://schemas.openxmlformats.org/drawingml/2006/main">
          <a:off x="6248400" y="609600"/>
          <a:ext cx="131717" cy="266700"/>
        </a:xfrm>
        <a:prstGeom xmlns:a="http://schemas.openxmlformats.org/drawingml/2006/main" prst="triangl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0.35294</cdr:x>
      <cdr:y>0.4444</cdr:y>
    </cdr:from>
    <cdr:to>
      <cdr:x>0.38235</cdr:x>
      <cdr:y>0.4848</cdr:y>
    </cdr:to>
    <cdr:sp macro="" textlink="">
      <cdr:nvSpPr>
        <cdr:cNvPr id="5" name="Oval 4"/>
        <cdr:cNvSpPr/>
      </cdr:nvSpPr>
      <cdr:spPr>
        <a:xfrm xmlns:a="http://schemas.openxmlformats.org/drawingml/2006/main">
          <a:off x="2743200" y="2514600"/>
          <a:ext cx="228600" cy="228600"/>
        </a:xfrm>
        <a:prstGeom xmlns:a="http://schemas.openxmlformats.org/drawingml/2006/main" prst="ellips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0.79412</cdr:x>
      <cdr:y>0.18853</cdr:y>
    </cdr:from>
    <cdr:to>
      <cdr:x>0.82353</cdr:x>
      <cdr:y>0.22893</cdr:y>
    </cdr:to>
    <cdr:sp macro="" textlink="">
      <cdr:nvSpPr>
        <cdr:cNvPr id="6" name="Oval 5"/>
        <cdr:cNvSpPr/>
      </cdr:nvSpPr>
      <cdr:spPr>
        <a:xfrm xmlns:a="http://schemas.openxmlformats.org/drawingml/2006/main">
          <a:off x="6172200" y="1066800"/>
          <a:ext cx="228600" cy="228600"/>
        </a:xfrm>
        <a:prstGeom xmlns:a="http://schemas.openxmlformats.org/drawingml/2006/main" prst="ellips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0.46078</cdr:x>
      <cdr:y>0.33569</cdr:y>
    </cdr:from>
    <cdr:to>
      <cdr:x>0.5</cdr:x>
      <cdr:y>0.38955</cdr:y>
    </cdr:to>
    <cdr:sp macro="" textlink="">
      <cdr:nvSpPr>
        <cdr:cNvPr id="7" name="Sun 6"/>
        <cdr:cNvSpPr/>
      </cdr:nvSpPr>
      <cdr:spPr>
        <a:xfrm xmlns:a="http://schemas.openxmlformats.org/drawingml/2006/main">
          <a:off x="3581400" y="1899455"/>
          <a:ext cx="304800" cy="304800"/>
        </a:xfrm>
        <a:prstGeom xmlns:a="http://schemas.openxmlformats.org/drawingml/2006/main" prst="sun">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0.79412</cdr:x>
      <cdr:y>0.2424</cdr:y>
    </cdr:from>
    <cdr:to>
      <cdr:x>0.83333</cdr:x>
      <cdr:y>0.29627</cdr:y>
    </cdr:to>
    <cdr:sp macro="" textlink="">
      <cdr:nvSpPr>
        <cdr:cNvPr id="8" name="Sun 7"/>
        <cdr:cNvSpPr/>
      </cdr:nvSpPr>
      <cdr:spPr>
        <a:xfrm xmlns:a="http://schemas.openxmlformats.org/drawingml/2006/main">
          <a:off x="6172200" y="1371600"/>
          <a:ext cx="304800" cy="304800"/>
        </a:xfrm>
        <a:prstGeom xmlns:a="http://schemas.openxmlformats.org/drawingml/2006/main" prst="sun">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0.69608</cdr:x>
      <cdr:y>0.14813</cdr:y>
    </cdr:from>
    <cdr:to>
      <cdr:x>0.73529</cdr:x>
      <cdr:y>0.17507</cdr:y>
    </cdr:to>
    <cdr:sp macro="" textlink="">
      <cdr:nvSpPr>
        <cdr:cNvPr id="9" name="Cloud 8"/>
        <cdr:cNvSpPr/>
      </cdr:nvSpPr>
      <cdr:spPr>
        <a:xfrm xmlns:a="http://schemas.openxmlformats.org/drawingml/2006/main">
          <a:off x="5410200" y="838200"/>
          <a:ext cx="304800" cy="152400"/>
        </a:xfrm>
        <a:prstGeom xmlns:a="http://schemas.openxmlformats.org/drawingml/2006/main" prst="cloud">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0.80277</cdr:x>
      <cdr:y>0.32838</cdr:y>
    </cdr:from>
    <cdr:to>
      <cdr:x>0.84198</cdr:x>
      <cdr:y>0.35531</cdr:y>
    </cdr:to>
    <cdr:sp macro="" textlink="">
      <cdr:nvSpPr>
        <cdr:cNvPr id="10" name="Cloud 9"/>
        <cdr:cNvSpPr/>
      </cdr:nvSpPr>
      <cdr:spPr>
        <a:xfrm xmlns:a="http://schemas.openxmlformats.org/drawingml/2006/main">
          <a:off x="6239434" y="1858089"/>
          <a:ext cx="304800" cy="152400"/>
        </a:xfrm>
        <a:prstGeom xmlns:a="http://schemas.openxmlformats.org/drawingml/2006/main" prst="cloud">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eaLnBrk="1" latinLnBrk="0" hangingPunct="1"/>
            <a:fld id="{8F6BCBE8-30B0-4476-8762-9236B142003A}" type="datetimeFigureOut">
              <a:rPr lang="en-US" smtClean="0"/>
              <a:pPr eaLnBrk="1" latinLnBrk="0" hangingPunct="1"/>
              <a:t>10/13/2011</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apple.com/ipad/features/" TargetMode="External"/><Relationship Id="rId2" Type="http://schemas.openxmlformats.org/officeDocument/2006/relationships/hyperlink" Target="http://www.pcworld.com/article/193746/apple_ipad_costs_260_to_build_isuppli_finds.html" TargetMode="External"/><Relationship Id="rId1" Type="http://schemas.openxmlformats.org/officeDocument/2006/relationships/slideLayout" Target="../slideLayouts/slideLayout2.xml"/><Relationship Id="rId4" Type="http://schemas.openxmlformats.org/officeDocument/2006/relationships/hyperlink" Target="http://en.wikipedia.org/wiki/IPad"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Apple iPad</a:t>
            </a:r>
            <a:endParaRPr lang="en-US" dirty="0"/>
          </a:p>
        </p:txBody>
      </p:sp>
      <p:sp>
        <p:nvSpPr>
          <p:cNvPr id="3" name="Subtitle 2"/>
          <p:cNvSpPr>
            <a:spLocks noGrp="1"/>
          </p:cNvSpPr>
          <p:nvPr>
            <p:ph type="subTitle" idx="1"/>
          </p:nvPr>
        </p:nvSpPr>
        <p:spPr/>
        <p:txBody>
          <a:bodyPr/>
          <a:lstStyle/>
          <a:p>
            <a:r>
              <a:rPr lang="en-US" dirty="0" smtClean="0"/>
              <a:t>The next step in tablet computers</a:t>
            </a:r>
            <a:endParaRPr lang="en-US" dirty="0"/>
          </a:p>
        </p:txBody>
      </p:sp>
    </p:spTree>
    <p:extLst>
      <p:ext uri="{BB962C8B-B14F-4D97-AF65-F5344CB8AC3E}">
        <p14:creationId xmlns:p14="http://schemas.microsoft.com/office/powerpoint/2010/main" val="3820481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p:txBody>
          <a:bodyPr/>
          <a:lstStyle/>
          <a:p>
            <a:r>
              <a:rPr lang="en-US" dirty="0" smtClean="0"/>
              <a:t>While we are still early in diffusion of the iPad, some possible consequences of tablet computers:</a:t>
            </a:r>
          </a:p>
          <a:p>
            <a:pPr lvl="1"/>
            <a:r>
              <a:rPr lang="en-US" dirty="0" smtClean="0"/>
              <a:t>Extinction of traditional books, magazines, newspapers.</a:t>
            </a:r>
          </a:p>
          <a:p>
            <a:pPr lvl="1"/>
            <a:r>
              <a:rPr lang="en-US" dirty="0" smtClean="0"/>
              <a:t>Textbooks can be updated on demand, not during a 7-10 year adoption period</a:t>
            </a:r>
          </a:p>
          <a:p>
            <a:pPr lvl="1"/>
            <a:r>
              <a:rPr lang="en-US" dirty="0" smtClean="0"/>
              <a:t>Laptop purchases decline in favor of the more portable tablets.</a:t>
            </a:r>
            <a:endParaRPr lang="en-US" dirty="0"/>
          </a:p>
        </p:txBody>
      </p:sp>
    </p:spTree>
    <p:extLst>
      <p:ext uri="{BB962C8B-B14F-4D97-AF65-F5344CB8AC3E}">
        <p14:creationId xmlns:p14="http://schemas.microsoft.com/office/powerpoint/2010/main" val="14064973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communication</a:t>
            </a:r>
            <a:endParaRPr lang="en-US" dirty="0"/>
          </a:p>
        </p:txBody>
      </p:sp>
      <p:sp>
        <p:nvSpPr>
          <p:cNvPr id="3" name="Content Placeholder 2"/>
          <p:cNvSpPr>
            <a:spLocks noGrp="1"/>
          </p:cNvSpPr>
          <p:nvPr>
            <p:ph idx="1"/>
          </p:nvPr>
        </p:nvSpPr>
        <p:spPr/>
        <p:txBody>
          <a:bodyPr/>
          <a:lstStyle/>
          <a:p>
            <a:r>
              <a:rPr lang="en-US" dirty="0" smtClean="0"/>
              <a:t>Rogers (2003) presented 5 stages of the innovation-decision process.  They include:</a:t>
            </a:r>
          </a:p>
          <a:p>
            <a:r>
              <a:rPr lang="en-US" dirty="0" smtClean="0"/>
              <a:t>Stage 1: Knowledge</a:t>
            </a:r>
          </a:p>
          <a:p>
            <a:r>
              <a:rPr lang="en-US" dirty="0" smtClean="0"/>
              <a:t>Stage 2: Persuasion</a:t>
            </a:r>
          </a:p>
          <a:p>
            <a:r>
              <a:rPr lang="en-US" dirty="0" smtClean="0"/>
              <a:t>Stage 3: Decision</a:t>
            </a:r>
          </a:p>
          <a:p>
            <a:r>
              <a:rPr lang="en-US" dirty="0" smtClean="0"/>
              <a:t>Stage 4: Implementation</a:t>
            </a:r>
          </a:p>
          <a:p>
            <a:r>
              <a:rPr lang="en-US" dirty="0" smtClean="0"/>
              <a:t>Stage 5: Confirmation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 Knowledge</a:t>
            </a:r>
            <a:br>
              <a:rPr lang="en-US" dirty="0" smtClean="0"/>
            </a:br>
            <a:endParaRPr lang="en-US" dirty="0"/>
          </a:p>
        </p:txBody>
      </p:sp>
      <p:sp>
        <p:nvSpPr>
          <p:cNvPr id="3" name="Content Placeholder 2"/>
          <p:cNvSpPr>
            <a:spLocks noGrp="1"/>
          </p:cNvSpPr>
          <p:nvPr>
            <p:ph idx="1"/>
          </p:nvPr>
        </p:nvSpPr>
        <p:spPr/>
        <p:txBody>
          <a:bodyPr/>
          <a:lstStyle/>
          <a:p>
            <a:r>
              <a:rPr lang="en-US" dirty="0" smtClean="0"/>
              <a:t>The iPad was announced on January 27, 2010.  It was released to the general public in April.</a:t>
            </a:r>
          </a:p>
          <a:p>
            <a:r>
              <a:rPr lang="en-US" dirty="0" smtClean="0"/>
              <a:t>During this time there was much advertising about the product as well as speculation on how it would be similar to the iPhone and iPod devices.</a:t>
            </a:r>
          </a:p>
          <a:p>
            <a:r>
              <a:rPr lang="en-US" dirty="0" smtClean="0"/>
              <a:t>Educators began to learn about the product as it was shown to the masses.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 Persuasion</a:t>
            </a:r>
          </a:p>
        </p:txBody>
      </p:sp>
      <p:sp>
        <p:nvSpPr>
          <p:cNvPr id="3" name="Content Placeholder 2"/>
          <p:cNvSpPr>
            <a:spLocks noGrp="1"/>
          </p:cNvSpPr>
          <p:nvPr>
            <p:ph idx="1"/>
          </p:nvPr>
        </p:nvSpPr>
        <p:spPr/>
        <p:txBody>
          <a:bodyPr/>
          <a:lstStyle/>
          <a:p>
            <a:r>
              <a:rPr lang="en-US" dirty="0" smtClean="0"/>
              <a:t>Due to the simplicity of the design, ample applications for free/low prices, individuals have been persuaded to use an iPad instead of laptop or other tablet</a:t>
            </a:r>
          </a:p>
          <a:p>
            <a:r>
              <a:rPr lang="en-US" dirty="0" smtClean="0"/>
              <a:t>Educators see </a:t>
            </a:r>
            <a:r>
              <a:rPr lang="en-US" dirty="0" err="1" smtClean="0"/>
              <a:t>iPads</a:t>
            </a:r>
            <a:r>
              <a:rPr lang="en-US" dirty="0" smtClean="0"/>
              <a:t> as replacements for bulky textbooks and laptops for students</a:t>
            </a:r>
          </a:p>
          <a:p>
            <a:r>
              <a:rPr lang="en-US" dirty="0" smtClean="0"/>
              <a:t>Electronic textbook companies tout easily updateable content as selling point for iPad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3: Decision</a:t>
            </a:r>
          </a:p>
        </p:txBody>
      </p:sp>
      <p:sp>
        <p:nvSpPr>
          <p:cNvPr id="3" name="Content Placeholder 2"/>
          <p:cNvSpPr>
            <a:spLocks noGrp="1"/>
          </p:cNvSpPr>
          <p:nvPr>
            <p:ph idx="1"/>
          </p:nvPr>
        </p:nvSpPr>
        <p:spPr/>
        <p:txBody>
          <a:bodyPr/>
          <a:lstStyle/>
          <a:p>
            <a:r>
              <a:rPr lang="en-US" dirty="0" smtClean="0"/>
              <a:t>Some schools have provided </a:t>
            </a:r>
            <a:r>
              <a:rPr lang="en-US" dirty="0" err="1" smtClean="0"/>
              <a:t>iPads</a:t>
            </a:r>
            <a:r>
              <a:rPr lang="en-US" dirty="0" smtClean="0"/>
              <a:t> for all students and have dispensed with traditional textbooks</a:t>
            </a:r>
          </a:p>
          <a:p>
            <a:r>
              <a:rPr lang="en-US" dirty="0" smtClean="0"/>
              <a:t>Our organization has purchased 30 devices, enough for a classroom set.</a:t>
            </a:r>
          </a:p>
          <a:p>
            <a:r>
              <a:rPr lang="en-US" dirty="0" smtClean="0"/>
              <a:t>Based on the use of these devices as educational tools, wider adoption could possibly occur.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4: Implementation</a:t>
            </a:r>
          </a:p>
        </p:txBody>
      </p:sp>
      <p:sp>
        <p:nvSpPr>
          <p:cNvPr id="3" name="Content Placeholder 2"/>
          <p:cNvSpPr>
            <a:spLocks noGrp="1"/>
          </p:cNvSpPr>
          <p:nvPr>
            <p:ph idx="1"/>
          </p:nvPr>
        </p:nvSpPr>
        <p:spPr/>
        <p:txBody>
          <a:bodyPr/>
          <a:lstStyle/>
          <a:p>
            <a:r>
              <a:rPr lang="en-US" dirty="0" smtClean="0"/>
              <a:t>Some educators and schools have fully implemented iPad use.  Administrators conduct walkthroughs on the devices, teacher use the device for education and recordkeeping, and students access content while multitasking with the device.</a:t>
            </a:r>
          </a:p>
          <a:p>
            <a:r>
              <a:rPr lang="en-US" dirty="0" smtClean="0"/>
              <a:t>Continual use will show if the device is a truly feasible alternative to traditional classroom technology and textbooks.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5: Confirmation</a:t>
            </a:r>
            <a:endParaRPr lang="en-US" dirty="0"/>
          </a:p>
        </p:txBody>
      </p:sp>
      <p:sp>
        <p:nvSpPr>
          <p:cNvPr id="3" name="Content Placeholder 2"/>
          <p:cNvSpPr>
            <a:spLocks noGrp="1"/>
          </p:cNvSpPr>
          <p:nvPr>
            <p:ph idx="1"/>
          </p:nvPr>
        </p:nvSpPr>
        <p:spPr/>
        <p:txBody>
          <a:bodyPr/>
          <a:lstStyle/>
          <a:p>
            <a:r>
              <a:rPr lang="en-US" dirty="0" smtClean="0"/>
              <a:t>We have not reached the confirmation stage with the iPad in education. </a:t>
            </a:r>
          </a:p>
          <a:p>
            <a:r>
              <a:rPr lang="en-US" dirty="0" smtClean="0"/>
              <a:t>Since there are still many unknowns, such as availability of all courses’ textbooks, schools are holding off on purchases.</a:t>
            </a:r>
          </a:p>
          <a:p>
            <a:r>
              <a:rPr lang="en-US" dirty="0" smtClean="0"/>
              <a:t>Schools see the benefits of the device, but lack funds due to poor economy.  This could also move the iPad into rejection since it might prove too costly.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Adopters</a:t>
            </a:r>
            <a:endParaRPr lang="en-US" dirty="0"/>
          </a:p>
        </p:txBody>
      </p:sp>
      <p:sp>
        <p:nvSpPr>
          <p:cNvPr id="3" name="Content Placeholder 2"/>
          <p:cNvSpPr>
            <a:spLocks noGrp="1"/>
          </p:cNvSpPr>
          <p:nvPr>
            <p:ph idx="1"/>
          </p:nvPr>
        </p:nvSpPr>
        <p:spPr/>
        <p:txBody>
          <a:bodyPr/>
          <a:lstStyle/>
          <a:p>
            <a:r>
              <a:rPr lang="en-US" dirty="0" smtClean="0"/>
              <a:t>Rogers (2003) identified 5 adopter categories:</a:t>
            </a:r>
          </a:p>
          <a:p>
            <a:r>
              <a:rPr lang="en-US" dirty="0" smtClean="0"/>
              <a:t>Innovators</a:t>
            </a:r>
          </a:p>
          <a:p>
            <a:r>
              <a:rPr lang="en-US" dirty="0" smtClean="0"/>
              <a:t>Early Adopters</a:t>
            </a:r>
          </a:p>
          <a:p>
            <a:r>
              <a:rPr lang="en-US" dirty="0" smtClean="0"/>
              <a:t>Early Majority</a:t>
            </a:r>
          </a:p>
          <a:p>
            <a:r>
              <a:rPr lang="en-US" dirty="0" smtClean="0"/>
              <a:t>Late Majority</a:t>
            </a:r>
          </a:p>
          <a:p>
            <a:r>
              <a:rPr lang="en-US" dirty="0" smtClean="0"/>
              <a:t>Laggards</a:t>
            </a:r>
            <a:endParaRPr lang="en-US" dirty="0"/>
          </a:p>
        </p:txBody>
      </p:sp>
    </p:spTree>
    <p:extLst>
      <p:ext uri="{BB962C8B-B14F-4D97-AF65-F5344CB8AC3E}">
        <p14:creationId xmlns:p14="http://schemas.microsoft.com/office/powerpoint/2010/main" val="25937544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Innovators</a:t>
            </a:r>
            <a:endParaRPr lang="en-US" dirty="0"/>
          </a:p>
        </p:txBody>
      </p:sp>
      <p:sp>
        <p:nvSpPr>
          <p:cNvPr id="3" name="Content Placeholder 2"/>
          <p:cNvSpPr>
            <a:spLocks noGrp="1"/>
          </p:cNvSpPr>
          <p:nvPr>
            <p:ph idx="1"/>
          </p:nvPr>
        </p:nvSpPr>
        <p:spPr/>
        <p:txBody>
          <a:bodyPr/>
          <a:lstStyle/>
          <a:p>
            <a:r>
              <a:rPr lang="en-US" dirty="0" smtClean="0"/>
              <a:t>As Rogers (2003) stated, innovators are venturesome.  These innovators also have significant financial resources.</a:t>
            </a:r>
          </a:p>
          <a:p>
            <a:r>
              <a:rPr lang="en-US" dirty="0" err="1" smtClean="0"/>
              <a:t>iPads</a:t>
            </a:r>
            <a:r>
              <a:rPr lang="en-US" dirty="0" smtClean="0"/>
              <a:t> were reasonably priced, however many ‘innovators’ paid premiums to reserve one of the first </a:t>
            </a:r>
            <a:r>
              <a:rPr lang="en-US" dirty="0" err="1" smtClean="0"/>
              <a:t>iPads</a:t>
            </a:r>
            <a:r>
              <a:rPr lang="en-US" dirty="0" smtClean="0"/>
              <a:t> or purchased on secondary market</a:t>
            </a:r>
          </a:p>
          <a:p>
            <a:r>
              <a:rPr lang="en-US" dirty="0" smtClean="0"/>
              <a:t>Innovators contributed to the first five days of sales of the iPad.</a:t>
            </a:r>
            <a:endParaRPr lang="en-US" dirty="0"/>
          </a:p>
        </p:txBody>
      </p:sp>
    </p:spTree>
    <p:extLst>
      <p:ext uri="{BB962C8B-B14F-4D97-AF65-F5344CB8AC3E}">
        <p14:creationId xmlns:p14="http://schemas.microsoft.com/office/powerpoint/2010/main" val="27799568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Adopters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Based on the communication from innovators and advertising from Apple, the early adopters began to purchase </a:t>
            </a:r>
            <a:r>
              <a:rPr lang="en-US" dirty="0" err="1" smtClean="0"/>
              <a:t>iPads</a:t>
            </a:r>
            <a:r>
              <a:rPr lang="en-US" dirty="0" smtClean="0"/>
              <a:t>.</a:t>
            </a:r>
          </a:p>
          <a:p>
            <a:r>
              <a:rPr lang="en-US" dirty="0" smtClean="0"/>
              <a:t>Rogers (2003) stated these individuals have higher levels of respect from their community.  Others listen to them and follow their guidance.</a:t>
            </a:r>
          </a:p>
          <a:p>
            <a:r>
              <a:rPr lang="en-US" dirty="0" smtClean="0"/>
              <a:t>Since early adopters began purchasing the </a:t>
            </a:r>
            <a:r>
              <a:rPr lang="en-US" dirty="0" err="1" smtClean="0"/>
              <a:t>iPads</a:t>
            </a:r>
            <a:r>
              <a:rPr lang="en-US" dirty="0" smtClean="0"/>
              <a:t>, the rest followed.</a:t>
            </a:r>
          </a:p>
          <a:p>
            <a:r>
              <a:rPr lang="en-US" dirty="0" smtClean="0"/>
              <a:t>Early adopters accounted for the first 3 months of sales for Apple.</a:t>
            </a:r>
            <a:endParaRPr lang="en-US" dirty="0"/>
          </a:p>
        </p:txBody>
      </p:sp>
    </p:spTree>
    <p:extLst>
      <p:ext uri="{BB962C8B-B14F-4D97-AF65-F5344CB8AC3E}">
        <p14:creationId xmlns:p14="http://schemas.microsoft.com/office/powerpoint/2010/main" val="69791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Roger’s (2003) six steps</a:t>
            </a:r>
            <a:endParaRPr lang="en-US" dirty="0"/>
          </a:p>
        </p:txBody>
      </p:sp>
      <p:sp>
        <p:nvSpPr>
          <p:cNvPr id="3" name="Content Placeholder 2"/>
          <p:cNvSpPr>
            <a:spLocks noGrp="1"/>
          </p:cNvSpPr>
          <p:nvPr>
            <p:ph idx="1"/>
          </p:nvPr>
        </p:nvSpPr>
        <p:spPr/>
        <p:txBody>
          <a:bodyPr>
            <a:normAutofit lnSpcReduction="10000"/>
          </a:bodyPr>
          <a:lstStyle/>
          <a:p>
            <a:r>
              <a:rPr lang="en-US" dirty="0" smtClean="0"/>
              <a:t>Much like other innovations, the iPad followed a similar path to Roger’s six steps of innovation:</a:t>
            </a:r>
          </a:p>
          <a:p>
            <a:r>
              <a:rPr lang="en-US" dirty="0" smtClean="0"/>
              <a:t>Recognition of a problem or need</a:t>
            </a:r>
          </a:p>
          <a:p>
            <a:r>
              <a:rPr lang="en-US" dirty="0" smtClean="0"/>
              <a:t>Research</a:t>
            </a:r>
          </a:p>
          <a:p>
            <a:r>
              <a:rPr lang="en-US" dirty="0" smtClean="0"/>
              <a:t>Development</a:t>
            </a:r>
          </a:p>
          <a:p>
            <a:r>
              <a:rPr lang="en-US" dirty="0" smtClean="0"/>
              <a:t>Commercialization</a:t>
            </a:r>
          </a:p>
          <a:p>
            <a:r>
              <a:rPr lang="en-US" dirty="0" smtClean="0"/>
              <a:t>Diffusion/Adoption</a:t>
            </a:r>
          </a:p>
          <a:p>
            <a:r>
              <a:rPr lang="en-US" dirty="0" smtClean="0"/>
              <a:t>Consequences</a:t>
            </a:r>
            <a:endParaRPr lang="en-US" dirty="0"/>
          </a:p>
        </p:txBody>
      </p:sp>
    </p:spTree>
    <p:extLst>
      <p:ext uri="{BB962C8B-B14F-4D97-AF65-F5344CB8AC3E}">
        <p14:creationId xmlns:p14="http://schemas.microsoft.com/office/powerpoint/2010/main" val="2055988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Majority</a:t>
            </a:r>
            <a:endParaRPr lang="en-US" dirty="0"/>
          </a:p>
        </p:txBody>
      </p:sp>
      <p:sp>
        <p:nvSpPr>
          <p:cNvPr id="3" name="Content Placeholder 2"/>
          <p:cNvSpPr>
            <a:spLocks noGrp="1"/>
          </p:cNvSpPr>
          <p:nvPr>
            <p:ph idx="1"/>
          </p:nvPr>
        </p:nvSpPr>
        <p:spPr/>
        <p:txBody>
          <a:bodyPr>
            <a:normAutofit lnSpcReduction="10000"/>
          </a:bodyPr>
          <a:lstStyle/>
          <a:p>
            <a:r>
              <a:rPr lang="en-US" dirty="0" smtClean="0"/>
              <a:t>Rogers (2003) stated the Early Majority are more deliberate in their adoption of innovations.  The observe the innovation from a distance and see how early adopters react.</a:t>
            </a:r>
          </a:p>
          <a:p>
            <a:r>
              <a:rPr lang="en-US" dirty="0" smtClean="0"/>
              <a:t>Early adopters still use laptop computers and may not want to give up much of the functionality they offer.</a:t>
            </a:r>
          </a:p>
          <a:p>
            <a:r>
              <a:rPr lang="en-US" dirty="0" smtClean="0"/>
              <a:t>The early majority began to purchase the iPad 8-12 months after introduction.</a:t>
            </a:r>
          </a:p>
        </p:txBody>
      </p:sp>
    </p:spTree>
    <p:extLst>
      <p:ext uri="{BB962C8B-B14F-4D97-AF65-F5344CB8AC3E}">
        <p14:creationId xmlns:p14="http://schemas.microsoft.com/office/powerpoint/2010/main" val="6923631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Late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While Rogers (2003) qualified the Late Majority as skeptical, they are still likely to adopt the iPad into their lives.</a:t>
            </a:r>
          </a:p>
          <a:p>
            <a:r>
              <a:rPr lang="en-US" dirty="0" smtClean="0"/>
              <a:t>They are seeing how they can actually replace multiple devices (mp3 player, DVD, computer, etc.) with the iPad tablet.  </a:t>
            </a:r>
          </a:p>
          <a:p>
            <a:r>
              <a:rPr lang="en-US" dirty="0" smtClean="0"/>
              <a:t>Since they have limited resources, they might consider the iPad as a way to save money on future devices (see above)</a:t>
            </a:r>
          </a:p>
          <a:p>
            <a:r>
              <a:rPr lang="en-US" dirty="0" smtClean="0"/>
              <a:t>As more content such as entertainment media is available for tablets, they are likely to adopt.) </a:t>
            </a:r>
            <a:endParaRPr lang="en-US" dirty="0"/>
          </a:p>
        </p:txBody>
      </p:sp>
    </p:spTree>
    <p:extLst>
      <p:ext uri="{BB962C8B-B14F-4D97-AF65-F5344CB8AC3E}">
        <p14:creationId xmlns:p14="http://schemas.microsoft.com/office/powerpoint/2010/main" val="18767785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fontScale="92500"/>
          </a:bodyPr>
          <a:lstStyle/>
          <a:p>
            <a:r>
              <a:rPr lang="en-US" dirty="0" smtClean="0"/>
              <a:t>There will still be individuals who do not purchase an iPad.  Many might lack the financial resources to ever make the purchase. </a:t>
            </a:r>
          </a:p>
          <a:p>
            <a:r>
              <a:rPr lang="en-US" dirty="0" smtClean="0"/>
              <a:t>Rogers (2003) also suggested these individuals may be leery of new technology, due to past experiences.  They may not see the need to use the device (e.g. age, job, etc.)</a:t>
            </a:r>
          </a:p>
          <a:p>
            <a:r>
              <a:rPr lang="en-US" dirty="0" smtClean="0"/>
              <a:t>If Laggards do purchase the </a:t>
            </a:r>
            <a:r>
              <a:rPr lang="en-US" dirty="0" err="1" smtClean="0"/>
              <a:t>iPads</a:t>
            </a:r>
            <a:r>
              <a:rPr lang="en-US" dirty="0" smtClean="0"/>
              <a:t>, it might be the 3</a:t>
            </a:r>
            <a:r>
              <a:rPr lang="en-US" baseline="30000" dirty="0" smtClean="0"/>
              <a:t>rd</a:t>
            </a:r>
            <a:r>
              <a:rPr lang="en-US" dirty="0" smtClean="0"/>
              <a:t> or 4</a:t>
            </a:r>
            <a:r>
              <a:rPr lang="en-US" baseline="30000" dirty="0" smtClean="0"/>
              <a:t>th</a:t>
            </a:r>
            <a:r>
              <a:rPr lang="en-US" dirty="0" smtClean="0"/>
              <a:t> generation when it becomes obsolete or replaced by a new innovation.</a:t>
            </a:r>
            <a:endParaRPr lang="en-US" dirty="0"/>
          </a:p>
        </p:txBody>
      </p:sp>
    </p:spTree>
    <p:extLst>
      <p:ext uri="{BB962C8B-B14F-4D97-AF65-F5344CB8AC3E}">
        <p14:creationId xmlns:p14="http://schemas.microsoft.com/office/powerpoint/2010/main" val="139739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S-shaped curve of adoption</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4224236237"/>
              </p:ext>
            </p:extLst>
          </p:nvPr>
        </p:nvGraphicFramePr>
        <p:xfrm>
          <a:off x="914400" y="1219200"/>
          <a:ext cx="7772400" cy="5658394"/>
        </p:xfrm>
        <a:graphic>
          <a:graphicData uri="http://schemas.openxmlformats.org/drawingml/2006/chart">
            <c:chart xmlns:c="http://schemas.openxmlformats.org/drawingml/2006/chart" xmlns:r="http://schemas.openxmlformats.org/officeDocument/2006/relationships" r:id="rId2"/>
          </a:graphicData>
        </a:graphic>
      </p:graphicFrame>
      <p:sp>
        <p:nvSpPr>
          <p:cNvPr id="6" name="5-Point Star 5"/>
          <p:cNvSpPr/>
          <p:nvPr/>
        </p:nvSpPr>
        <p:spPr>
          <a:xfrm>
            <a:off x="1697083" y="5905500"/>
            <a:ext cx="228600" cy="228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391400" y="1447800"/>
            <a:ext cx="762000" cy="246221"/>
          </a:xfrm>
          <a:prstGeom prst="rect">
            <a:avLst/>
          </a:prstGeom>
          <a:noFill/>
        </p:spPr>
        <p:txBody>
          <a:bodyPr wrap="square" rtlCol="0">
            <a:spAutoFit/>
          </a:bodyPr>
          <a:lstStyle/>
          <a:p>
            <a:r>
              <a:rPr lang="en-US" sz="1000" dirty="0" smtClean="0"/>
              <a:t>Innovators</a:t>
            </a:r>
            <a:endParaRPr lang="en-US" sz="1000" dirty="0"/>
          </a:p>
        </p:txBody>
      </p:sp>
      <p:sp>
        <p:nvSpPr>
          <p:cNvPr id="8" name="TextBox 7"/>
          <p:cNvSpPr txBox="1"/>
          <p:nvPr/>
        </p:nvSpPr>
        <p:spPr>
          <a:xfrm>
            <a:off x="7427258" y="1864042"/>
            <a:ext cx="1335741" cy="246221"/>
          </a:xfrm>
          <a:prstGeom prst="rect">
            <a:avLst/>
          </a:prstGeom>
          <a:noFill/>
        </p:spPr>
        <p:txBody>
          <a:bodyPr wrap="square" rtlCol="0">
            <a:spAutoFit/>
          </a:bodyPr>
          <a:lstStyle/>
          <a:p>
            <a:r>
              <a:rPr lang="en-US" sz="1000" dirty="0" smtClean="0"/>
              <a:t>Early Adopters</a:t>
            </a:r>
            <a:endParaRPr lang="en-US" sz="1000" dirty="0"/>
          </a:p>
        </p:txBody>
      </p:sp>
      <p:sp>
        <p:nvSpPr>
          <p:cNvPr id="9" name="TextBox 8"/>
          <p:cNvSpPr txBox="1"/>
          <p:nvPr/>
        </p:nvSpPr>
        <p:spPr>
          <a:xfrm>
            <a:off x="7485529" y="2286000"/>
            <a:ext cx="1277469" cy="246221"/>
          </a:xfrm>
          <a:prstGeom prst="rect">
            <a:avLst/>
          </a:prstGeom>
          <a:noFill/>
        </p:spPr>
        <p:txBody>
          <a:bodyPr wrap="square" rtlCol="0">
            <a:spAutoFit/>
          </a:bodyPr>
          <a:lstStyle/>
          <a:p>
            <a:r>
              <a:rPr lang="en-US" sz="1000" dirty="0" smtClean="0"/>
              <a:t>Early Majority</a:t>
            </a:r>
            <a:endParaRPr lang="en-US" sz="1000" dirty="0"/>
          </a:p>
        </p:txBody>
      </p:sp>
      <p:sp>
        <p:nvSpPr>
          <p:cNvPr id="10" name="TextBox 9"/>
          <p:cNvSpPr txBox="1"/>
          <p:nvPr/>
        </p:nvSpPr>
        <p:spPr>
          <a:xfrm>
            <a:off x="7512424" y="2667000"/>
            <a:ext cx="1402976" cy="246221"/>
          </a:xfrm>
          <a:prstGeom prst="rect">
            <a:avLst/>
          </a:prstGeom>
          <a:noFill/>
        </p:spPr>
        <p:txBody>
          <a:bodyPr wrap="square" rtlCol="0">
            <a:spAutoFit/>
          </a:bodyPr>
          <a:lstStyle/>
          <a:p>
            <a:r>
              <a:rPr lang="en-US" sz="1000" dirty="0" smtClean="0"/>
              <a:t>Late Majority</a:t>
            </a:r>
            <a:endParaRPr lang="en-US" sz="1000" dirty="0"/>
          </a:p>
        </p:txBody>
      </p:sp>
      <p:sp>
        <p:nvSpPr>
          <p:cNvPr id="11" name="TextBox 10"/>
          <p:cNvSpPr txBox="1"/>
          <p:nvPr/>
        </p:nvSpPr>
        <p:spPr>
          <a:xfrm>
            <a:off x="7534835" y="3030379"/>
            <a:ext cx="762000" cy="246221"/>
          </a:xfrm>
          <a:prstGeom prst="rect">
            <a:avLst/>
          </a:prstGeom>
          <a:noFill/>
        </p:spPr>
        <p:txBody>
          <a:bodyPr wrap="square" rtlCol="0">
            <a:spAutoFit/>
          </a:bodyPr>
          <a:lstStyle/>
          <a:p>
            <a:r>
              <a:rPr lang="en-US" sz="1000" dirty="0" smtClean="0"/>
              <a:t>Laggards</a:t>
            </a:r>
            <a:endParaRPr lang="en-US" sz="1000" dirty="0"/>
          </a:p>
        </p:txBody>
      </p:sp>
    </p:spTree>
    <p:extLst>
      <p:ext uri="{BB962C8B-B14F-4D97-AF65-F5344CB8AC3E}">
        <p14:creationId xmlns:p14="http://schemas.microsoft.com/office/powerpoint/2010/main" val="27908498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sources</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www.pcworld.com/article/193746/apple_ipad_costs_260_to_build_isuppli_finds.html</a:t>
            </a:r>
            <a:endParaRPr lang="en-US" dirty="0" smtClean="0"/>
          </a:p>
          <a:p>
            <a:r>
              <a:rPr lang="en-US" dirty="0">
                <a:hlinkClick r:id="rId3"/>
              </a:rPr>
              <a:t>http://www.apple.com/ipad/features</a:t>
            </a:r>
            <a:r>
              <a:rPr lang="en-US" dirty="0" smtClean="0">
                <a:hlinkClick r:id="rId3"/>
              </a:rPr>
              <a:t>/</a:t>
            </a:r>
            <a:endParaRPr lang="en-US" dirty="0" smtClean="0"/>
          </a:p>
          <a:p>
            <a:r>
              <a:rPr lang="en-US" b="1" dirty="0">
                <a:hlinkClick r:id="rId4"/>
              </a:rPr>
              <a:t>http://</a:t>
            </a:r>
            <a:r>
              <a:rPr lang="en-US" b="1" dirty="0" smtClean="0">
                <a:hlinkClick r:id="rId4"/>
              </a:rPr>
              <a:t>en.wikipedia.org/wiki/IPad</a:t>
            </a:r>
            <a:endParaRPr lang="en-US" b="1" dirty="0" smtClean="0"/>
          </a:p>
          <a:p>
            <a:endParaRPr lang="en-US" b="1" dirty="0" smtClean="0"/>
          </a:p>
          <a:p>
            <a:endParaRPr lang="en-US" dirty="0"/>
          </a:p>
        </p:txBody>
      </p:sp>
    </p:spTree>
    <p:extLst>
      <p:ext uri="{BB962C8B-B14F-4D97-AF65-F5344CB8AC3E}">
        <p14:creationId xmlns:p14="http://schemas.microsoft.com/office/powerpoint/2010/main" val="12450487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iPad sales data</a:t>
            </a:r>
            <a:endParaRPr lang="en-US" dirty="0"/>
          </a:p>
        </p:txBody>
      </p:sp>
      <p:sp>
        <p:nvSpPr>
          <p:cNvPr id="3" name="Content Placeholder 2"/>
          <p:cNvSpPr>
            <a:spLocks noGrp="1"/>
          </p:cNvSpPr>
          <p:nvPr>
            <p:ph idx="1"/>
          </p:nvPr>
        </p:nvSpPr>
        <p:spPr/>
        <p:txBody>
          <a:bodyPr>
            <a:normAutofit/>
          </a:bodyPr>
          <a:lstStyle/>
          <a:p>
            <a:r>
              <a:rPr lang="fr-FR" dirty="0" smtClean="0"/>
              <a:t>http</a:t>
            </a:r>
            <a:r>
              <a:rPr lang="fr-FR" dirty="0"/>
              <a:t>://www.ipadinsider.com/tag/ipad-sales-figures/</a:t>
            </a:r>
          </a:p>
          <a:p>
            <a:endParaRPr lang="fr-FR" dirty="0"/>
          </a:p>
          <a:p>
            <a:r>
              <a:rPr lang="fr-FR" dirty="0"/>
              <a:t>http://ipod.about.com/od/ipadmodelsandterms/f/ipad-sales-to-date.htm</a:t>
            </a:r>
          </a:p>
          <a:p>
            <a:endParaRPr lang="fr-FR" dirty="0"/>
          </a:p>
          <a:p>
            <a:r>
              <a:rPr lang="fr-FR" dirty="0" smtClean="0"/>
              <a:t>http</a:t>
            </a:r>
            <a:r>
              <a:rPr lang="fr-FR" dirty="0"/>
              <a:t>://blogs.computerworld.com/18550/apple_2011_ipad_sales_hit_40_million</a:t>
            </a:r>
          </a:p>
          <a:p>
            <a:endParaRPr lang="en-US" dirty="0"/>
          </a:p>
        </p:txBody>
      </p:sp>
    </p:spTree>
    <p:extLst>
      <p:ext uri="{BB962C8B-B14F-4D97-AF65-F5344CB8AC3E}">
        <p14:creationId xmlns:p14="http://schemas.microsoft.com/office/powerpoint/2010/main" val="1876282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a:t>
            </a:r>
            <a:endParaRPr lang="en-US" dirty="0"/>
          </a:p>
        </p:txBody>
      </p:sp>
      <p:sp>
        <p:nvSpPr>
          <p:cNvPr id="3" name="Content Placeholder 2"/>
          <p:cNvSpPr>
            <a:spLocks noGrp="1"/>
          </p:cNvSpPr>
          <p:nvPr>
            <p:ph idx="1"/>
          </p:nvPr>
        </p:nvSpPr>
        <p:spPr/>
        <p:txBody>
          <a:bodyPr/>
          <a:lstStyle/>
          <a:p>
            <a:r>
              <a:rPr lang="en-US" dirty="0" smtClean="0"/>
              <a:t>While laptop computer allows users to work in mobile environments, they have issues that innovators looked to solve:</a:t>
            </a:r>
          </a:p>
          <a:p>
            <a:pPr lvl="1"/>
            <a:r>
              <a:rPr lang="en-US" dirty="0" smtClean="0"/>
              <a:t>Short battery life</a:t>
            </a:r>
          </a:p>
          <a:p>
            <a:pPr lvl="1"/>
            <a:r>
              <a:rPr lang="en-US" dirty="0" smtClean="0"/>
              <a:t>Weight</a:t>
            </a:r>
          </a:p>
          <a:p>
            <a:pPr lvl="1"/>
            <a:r>
              <a:rPr lang="en-US" dirty="0" smtClean="0"/>
              <a:t>Portable, but only to a point</a:t>
            </a:r>
          </a:p>
          <a:p>
            <a:pPr marL="454914" lvl="1" indent="0">
              <a:buNone/>
            </a:pPr>
            <a:endParaRPr lang="en-US" dirty="0"/>
          </a:p>
        </p:txBody>
      </p:sp>
    </p:spTree>
    <p:extLst>
      <p:ext uri="{BB962C8B-B14F-4D97-AF65-F5344CB8AC3E}">
        <p14:creationId xmlns:p14="http://schemas.microsoft.com/office/powerpoint/2010/main" val="1001017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lstStyle/>
          <a:p>
            <a:r>
              <a:rPr lang="en-US" dirty="0" smtClean="0"/>
              <a:t>Apple began work on a tablet-like device called the Newton </a:t>
            </a:r>
            <a:r>
              <a:rPr lang="en-US" dirty="0" err="1" smtClean="0"/>
              <a:t>MessagePad</a:t>
            </a:r>
            <a:r>
              <a:rPr lang="en-US" dirty="0" smtClean="0"/>
              <a:t> 100.</a:t>
            </a:r>
          </a:p>
          <a:p>
            <a:r>
              <a:rPr lang="en-US" dirty="0" smtClean="0"/>
              <a:t>The iPad was supposed to be launched before the iPhone.  Steve Jobs felt the iPad features would work similarly on phones.  The phone market was booming, and Apple made considerable market gains.</a:t>
            </a:r>
          </a:p>
          <a:p>
            <a:endParaRPr lang="en-US" dirty="0"/>
          </a:p>
        </p:txBody>
      </p:sp>
    </p:spTree>
    <p:extLst>
      <p:ext uri="{BB962C8B-B14F-4D97-AF65-F5344CB8AC3E}">
        <p14:creationId xmlns:p14="http://schemas.microsoft.com/office/powerpoint/2010/main" val="26137666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rmAutofit/>
          </a:bodyPr>
          <a:lstStyle/>
          <a:p>
            <a:r>
              <a:rPr lang="en-US" dirty="0" smtClean="0"/>
              <a:t>Problems: One concern with Apple’s products is that they do not run Flash, a common computer language found on many software programs and web sites.</a:t>
            </a:r>
          </a:p>
          <a:p>
            <a:r>
              <a:rPr lang="en-US" dirty="0" smtClean="0"/>
              <a:t>Apple has faced scrutiny based on short supply of iPad devices. </a:t>
            </a:r>
          </a:p>
          <a:p>
            <a:r>
              <a:rPr lang="en-US" dirty="0" smtClean="0"/>
              <a:t>Also, the lack of choices in carriers for 3G data has caused consumers to be less than enthusiastic</a:t>
            </a:r>
            <a:endParaRPr lang="en-US" dirty="0"/>
          </a:p>
        </p:txBody>
      </p:sp>
    </p:spTree>
    <p:extLst>
      <p:ext uri="{BB962C8B-B14F-4D97-AF65-F5344CB8AC3E}">
        <p14:creationId xmlns:p14="http://schemas.microsoft.com/office/powerpoint/2010/main" val="296390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lstStyle/>
          <a:p>
            <a:r>
              <a:rPr lang="en-US" dirty="0" smtClean="0"/>
              <a:t>Intended audience: Business leaders, students and teachers, medical practitioners, and consumers interested in portable entertainment.</a:t>
            </a:r>
          </a:p>
          <a:p>
            <a:pPr lvl="1"/>
            <a:r>
              <a:rPr lang="en-US" dirty="0" smtClean="0"/>
              <a:t>Large market for applications, especially books for all ages.</a:t>
            </a:r>
          </a:p>
          <a:p>
            <a:pPr lvl="1"/>
            <a:r>
              <a:rPr lang="en-US" dirty="0" smtClean="0"/>
              <a:t>More companies are gearing applications to secondary and tertiary environments.</a:t>
            </a:r>
          </a:p>
          <a:p>
            <a:pPr lvl="1"/>
            <a:endParaRPr lang="en-US" dirty="0" smtClean="0"/>
          </a:p>
          <a:p>
            <a:endParaRPr lang="en-US" dirty="0"/>
          </a:p>
        </p:txBody>
      </p:sp>
    </p:spTree>
    <p:extLst>
      <p:ext uri="{BB962C8B-B14F-4D97-AF65-F5344CB8AC3E}">
        <p14:creationId xmlns:p14="http://schemas.microsoft.com/office/powerpoint/2010/main" val="631393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err="1" smtClean="0"/>
              <a:t>iPads</a:t>
            </a:r>
            <a:r>
              <a:rPr lang="en-US" dirty="0" smtClean="0"/>
              <a:t> are currently produced in Shenzhen, China by </a:t>
            </a:r>
            <a:r>
              <a:rPr lang="en-US" dirty="0" err="1" smtClean="0"/>
              <a:t>Foxconn</a:t>
            </a:r>
            <a:r>
              <a:rPr lang="en-US" dirty="0" smtClean="0"/>
              <a:t>.  Production will be moving to Brazil by the end of 2011.</a:t>
            </a:r>
          </a:p>
          <a:p>
            <a:r>
              <a:rPr lang="en-US" dirty="0" err="1" smtClean="0"/>
              <a:t>iPads</a:t>
            </a:r>
            <a:r>
              <a:rPr lang="en-US" dirty="0" smtClean="0"/>
              <a:t> comes with only the basic charger accessory, thus increasing profits as customers buy keyboards, cases, protection sheets, etc.</a:t>
            </a:r>
          </a:p>
          <a:p>
            <a:r>
              <a:rPr lang="en-US" dirty="0" smtClean="0"/>
              <a:t>Apple only makes one core model of its products.  Unlike customization models from other companies, Apple’s product line is streamlined</a:t>
            </a:r>
            <a:endParaRPr lang="en-US" dirty="0"/>
          </a:p>
        </p:txBody>
      </p:sp>
    </p:spTree>
    <p:extLst>
      <p:ext uri="{BB962C8B-B14F-4D97-AF65-F5344CB8AC3E}">
        <p14:creationId xmlns:p14="http://schemas.microsoft.com/office/powerpoint/2010/main" val="2603291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lstStyle/>
          <a:p>
            <a:r>
              <a:rPr lang="en-US" dirty="0" smtClean="0"/>
              <a:t>iPad costs about $260 to make, sells for at least $499.</a:t>
            </a:r>
          </a:p>
          <a:p>
            <a:r>
              <a:rPr lang="en-US" dirty="0" smtClean="0"/>
              <a:t>Marketing is sleek by showing actual images from applications being used.  Word of mouth sells </a:t>
            </a:r>
            <a:r>
              <a:rPr lang="en-US" dirty="0" err="1" smtClean="0"/>
              <a:t>iPads</a:t>
            </a:r>
            <a:r>
              <a:rPr lang="en-US" dirty="0" smtClean="0"/>
              <a:t> as well.</a:t>
            </a:r>
          </a:p>
          <a:p>
            <a:r>
              <a:rPr lang="en-US" dirty="0" smtClean="0"/>
              <a:t>Packaging of the iPad is very clean, similar to the iPad itself.  There is little more than a white box, basic instructions, and protection packaging.</a:t>
            </a:r>
            <a:endParaRPr lang="en-US" dirty="0"/>
          </a:p>
        </p:txBody>
      </p:sp>
    </p:spTree>
    <p:extLst>
      <p:ext uri="{BB962C8B-B14F-4D97-AF65-F5344CB8AC3E}">
        <p14:creationId xmlns:p14="http://schemas.microsoft.com/office/powerpoint/2010/main" val="1145697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Diffusion/Adoption</a:t>
            </a:r>
            <a:endParaRPr lang="en-US" dirty="0"/>
          </a:p>
        </p:txBody>
      </p:sp>
      <p:sp>
        <p:nvSpPr>
          <p:cNvPr id="3" name="Content Placeholder 2"/>
          <p:cNvSpPr>
            <a:spLocks noGrp="1"/>
          </p:cNvSpPr>
          <p:nvPr>
            <p:ph idx="1"/>
          </p:nvPr>
        </p:nvSpPr>
        <p:spPr/>
        <p:txBody>
          <a:bodyPr/>
          <a:lstStyle/>
          <a:p>
            <a:r>
              <a:rPr lang="en-US" dirty="0" smtClean="0"/>
              <a:t>While there is limited research on the effectiveness of </a:t>
            </a:r>
            <a:r>
              <a:rPr lang="en-US" dirty="0" err="1" smtClean="0"/>
              <a:t>iPads</a:t>
            </a:r>
            <a:r>
              <a:rPr lang="en-US" dirty="0" smtClean="0"/>
              <a:t> in the various areas of society, many visionaries see them as necessary tools.</a:t>
            </a:r>
          </a:p>
          <a:p>
            <a:pPr lvl="1"/>
            <a:r>
              <a:rPr lang="en-US" dirty="0" smtClean="0"/>
              <a:t>Nurses use </a:t>
            </a:r>
            <a:r>
              <a:rPr lang="en-US" dirty="0" err="1" smtClean="0"/>
              <a:t>iPads</a:t>
            </a:r>
            <a:r>
              <a:rPr lang="en-US" dirty="0" smtClean="0"/>
              <a:t> to input patient vital stats while beside, not writing them later.</a:t>
            </a:r>
          </a:p>
          <a:p>
            <a:pPr lvl="1"/>
            <a:r>
              <a:rPr lang="en-US" dirty="0" smtClean="0"/>
              <a:t>Students read books on </a:t>
            </a:r>
            <a:r>
              <a:rPr lang="en-US" dirty="0" err="1" smtClean="0"/>
              <a:t>iPads</a:t>
            </a:r>
            <a:r>
              <a:rPr lang="en-US" dirty="0" smtClean="0"/>
              <a:t> instead of paper copies</a:t>
            </a:r>
          </a:p>
          <a:p>
            <a:pPr lvl="1"/>
            <a:r>
              <a:rPr lang="en-US" dirty="0" smtClean="0"/>
              <a:t>Business leaders “</a:t>
            </a:r>
            <a:r>
              <a:rPr lang="en-US" dirty="0" err="1" smtClean="0"/>
              <a:t>FaceTime</a:t>
            </a:r>
            <a:r>
              <a:rPr lang="en-US" dirty="0" smtClean="0"/>
              <a:t>” to have meetings instead of face-to-face</a:t>
            </a:r>
            <a:endParaRPr lang="en-US" dirty="0"/>
          </a:p>
        </p:txBody>
      </p:sp>
    </p:spTree>
    <p:extLst>
      <p:ext uri="{BB962C8B-B14F-4D97-AF65-F5344CB8AC3E}">
        <p14:creationId xmlns:p14="http://schemas.microsoft.com/office/powerpoint/2010/main" val="26848999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112</TotalTime>
  <Words>1257</Words>
  <Application>Microsoft Office PowerPoint</Application>
  <PresentationFormat>On-screen Show (4:3)</PresentationFormat>
  <Paragraphs>116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Metro</vt:lpstr>
      <vt:lpstr>The Apple iPad</vt:lpstr>
      <vt:lpstr>Roger’s (2003) six steps</vt:lpstr>
      <vt:lpstr>Need</vt:lpstr>
      <vt:lpstr>Research</vt:lpstr>
      <vt:lpstr>Development</vt:lpstr>
      <vt:lpstr>Development</vt:lpstr>
      <vt:lpstr>Commercialization</vt:lpstr>
      <vt:lpstr>Commercialization</vt:lpstr>
      <vt:lpstr>Diffusion/Adoption</vt:lpstr>
      <vt:lpstr>Consequences</vt:lpstr>
      <vt:lpstr>Timeline of communication</vt:lpstr>
      <vt:lpstr>Stage 1: Knowledge </vt:lpstr>
      <vt:lpstr>Stage 2: Persuasion</vt:lpstr>
      <vt:lpstr>Stage 3: Decision</vt:lpstr>
      <vt:lpstr>Stage 4: Implementation</vt:lpstr>
      <vt:lpstr>Stage 5: Confirmation</vt:lpstr>
      <vt:lpstr>Adopters</vt:lpstr>
      <vt:lpstr>Innovators</vt:lpstr>
      <vt:lpstr>Early Adopters</vt:lpstr>
      <vt:lpstr>Early Majority</vt:lpstr>
      <vt:lpstr>Late Majority</vt:lpstr>
      <vt:lpstr>Laggards</vt:lpstr>
      <vt:lpstr>S-shaped curve of adoption</vt:lpstr>
      <vt:lpstr>Links for sources</vt:lpstr>
      <vt:lpstr>Links for iPad sales data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Apple iPad</dc:title>
  <dc:creator>Ray</dc:creator>
  <cp:lastModifiedBy>Ray</cp:lastModifiedBy>
  <cp:revision>9</cp:revision>
  <dcterms:created xsi:type="dcterms:W3CDTF">2011-09-30T03:52:36Z</dcterms:created>
  <dcterms:modified xsi:type="dcterms:W3CDTF">2011-10-14T00:51:51Z</dcterms:modified>
</cp:coreProperties>
</file>